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76" r:id="rId6"/>
    <p:sldMasterId id="2147483688" r:id="rId7"/>
  </p:sldMasterIdLst>
  <p:notesMasterIdLst>
    <p:notesMasterId r:id="rId36"/>
  </p:notesMasterIdLst>
  <p:handoutMasterIdLst>
    <p:handoutMasterId r:id="rId37"/>
  </p:handoutMasterIdLst>
  <p:sldIdLst>
    <p:sldId id="338" r:id="rId8"/>
    <p:sldId id="288" r:id="rId9"/>
    <p:sldId id="293" r:id="rId10"/>
    <p:sldId id="297" r:id="rId11"/>
    <p:sldId id="329" r:id="rId12"/>
    <p:sldId id="319" r:id="rId13"/>
    <p:sldId id="321" r:id="rId14"/>
    <p:sldId id="339" r:id="rId15"/>
    <p:sldId id="272" r:id="rId16"/>
    <p:sldId id="349" r:id="rId17"/>
    <p:sldId id="262" r:id="rId18"/>
    <p:sldId id="351" r:id="rId19"/>
    <p:sldId id="352" r:id="rId20"/>
    <p:sldId id="348" r:id="rId21"/>
    <p:sldId id="360" r:id="rId22"/>
    <p:sldId id="362" r:id="rId23"/>
    <p:sldId id="286" r:id="rId24"/>
    <p:sldId id="363" r:id="rId25"/>
    <p:sldId id="367" r:id="rId26"/>
    <p:sldId id="340" r:id="rId27"/>
    <p:sldId id="364" r:id="rId28"/>
    <p:sldId id="327" r:id="rId29"/>
    <p:sldId id="361" r:id="rId30"/>
    <p:sldId id="366" r:id="rId31"/>
    <p:sldId id="353" r:id="rId32"/>
    <p:sldId id="357" r:id="rId33"/>
    <p:sldId id="358" r:id="rId34"/>
    <p:sldId id="359"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019021" initials="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AC1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9" autoAdjust="0"/>
    <p:restoredTop sz="69805" autoAdjust="0"/>
  </p:normalViewPr>
  <p:slideViewPr>
    <p:cSldViewPr snapToGrid="0">
      <p:cViewPr>
        <p:scale>
          <a:sx n="55" d="100"/>
          <a:sy n="55" d="100"/>
        </p:scale>
        <p:origin x="-1860" y="102"/>
      </p:cViewPr>
      <p:guideLst>
        <p:guide orient="horz" pos="715"/>
        <p:guide pos="3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83" d="100"/>
          <a:sy n="83" d="100"/>
        </p:scale>
        <p:origin x="-2040" y="-84"/>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explosion val="11"/>
            <c:spPr>
              <a:solidFill>
                <a:srgbClr val="F8AC1A"/>
              </a:solidFill>
            </c:spPr>
          </c:dPt>
          <c:dPt>
            <c:idx val="1"/>
            <c:bubble3D val="0"/>
            <c:spPr>
              <a:solidFill>
                <a:schemeClr val="tx1">
                  <a:lumMod val="75000"/>
                </a:schemeClr>
              </a:solidFill>
            </c:spPr>
          </c:dPt>
          <c:dPt>
            <c:idx val="2"/>
            <c:bubble3D val="0"/>
            <c:spPr>
              <a:solidFill>
                <a:schemeClr val="tx1">
                  <a:lumMod val="50000"/>
                </a:schemeClr>
              </a:solidFill>
            </c:spPr>
          </c:dPt>
          <c:dPt>
            <c:idx val="3"/>
            <c:bubble3D val="0"/>
            <c:spPr>
              <a:solidFill>
                <a:schemeClr val="bg1">
                  <a:lumMod val="65000"/>
                  <a:lumOff val="35000"/>
                </a:schemeClr>
              </a:solidFill>
            </c:spPr>
          </c:dPt>
          <c:dLbls>
            <c:dLbl>
              <c:idx val="0"/>
              <c:layout>
                <c:manualLayout>
                  <c:x val="-0.20038906169226017"/>
                  <c:y val="7.1791076767403331E-2"/>
                </c:manualLayout>
              </c:layout>
              <c:tx>
                <c:rich>
                  <a:bodyPr/>
                  <a:lstStyle/>
                  <a:p>
                    <a:r>
                      <a:rPr lang="en-US" dirty="0" smtClean="0"/>
                      <a:t>FRAUD 38%</a:t>
                    </a:r>
                    <a:endParaRPr lang="en-US" dirty="0"/>
                  </a:p>
                </c:rich>
              </c:tx>
              <c:showLegendKey val="0"/>
              <c:showVal val="1"/>
              <c:showCatName val="1"/>
              <c:showSerName val="0"/>
              <c:showPercent val="0"/>
              <c:showBubbleSize val="0"/>
            </c:dLbl>
            <c:dLbl>
              <c:idx val="1"/>
              <c:layout>
                <c:manualLayout>
                  <c:x val="-3.32364595123011E-2"/>
                  <c:y val="-0.15265854183277017"/>
                </c:manualLayout>
              </c:layout>
              <c:tx>
                <c:rich>
                  <a:bodyPr/>
                  <a:lstStyle/>
                  <a:p>
                    <a:r>
                      <a:rPr lang="en-US" dirty="0" smtClean="0"/>
                      <a:t>THEFT OR LOSS 21%</a:t>
                    </a:r>
                    <a:endParaRPr lang="en-US" dirty="0"/>
                  </a:p>
                </c:rich>
              </c:tx>
              <c:showLegendKey val="0"/>
              <c:showVal val="1"/>
              <c:showCatName val="1"/>
              <c:showSerName val="0"/>
              <c:showPercent val="0"/>
              <c:showBubbleSize val="0"/>
            </c:dLbl>
            <c:dLbl>
              <c:idx val="2"/>
              <c:layout>
                <c:manualLayout>
                  <c:x val="0.20780825479332724"/>
                  <c:y val="-5.3114646215371437E-2"/>
                </c:manualLayout>
              </c:layout>
              <c:tx>
                <c:rich>
                  <a:bodyPr/>
                  <a:lstStyle/>
                  <a:p>
                    <a:r>
                      <a:rPr lang="en-US" dirty="0" smtClean="0"/>
                      <a:t>REPAIRS 24%</a:t>
                    </a:r>
                    <a:endParaRPr lang="en-US" dirty="0"/>
                  </a:p>
                </c:rich>
              </c:tx>
              <c:showLegendKey val="0"/>
              <c:showVal val="1"/>
              <c:showCatName val="1"/>
              <c:showSerName val="0"/>
              <c:showPercent val="0"/>
              <c:showBubbleSize val="0"/>
            </c:dLbl>
            <c:dLbl>
              <c:idx val="3"/>
              <c:layout/>
              <c:tx>
                <c:rich>
                  <a:bodyPr/>
                  <a:lstStyle/>
                  <a:p>
                    <a:r>
                      <a:rPr lang="en-US" dirty="0" smtClean="0"/>
                      <a:t>OTHER 17%</a:t>
                    </a:r>
                    <a:endParaRPr lang="en-US" dirty="0"/>
                  </a:p>
                </c:rich>
              </c:tx>
              <c:showLegendKey val="0"/>
              <c:showVal val="1"/>
              <c:showCatName val="1"/>
              <c:showSerName val="0"/>
              <c:showPercent val="0"/>
              <c:showBubbleSize val="0"/>
            </c:dLbl>
            <c:txPr>
              <a:bodyPr/>
              <a:lstStyle/>
              <a:p>
                <a:pPr>
                  <a:defRPr b="1">
                    <a:solidFill>
                      <a:schemeClr val="bg1">
                        <a:lumMod val="85000"/>
                        <a:lumOff val="15000"/>
                      </a:schemeClr>
                    </a:solidFill>
                    <a:latin typeface="Calibri"/>
                    <a:cs typeface="Calibri"/>
                  </a:defRPr>
                </a:pPr>
                <a:endParaRPr lang="en-US"/>
              </a:p>
            </c:txPr>
            <c:showLegendKey val="0"/>
            <c:showVal val="1"/>
            <c:showCatName val="1"/>
            <c:showSerName val="0"/>
            <c:showPercent val="0"/>
            <c:showBubbleSize val="0"/>
            <c:showLeaderLines val="1"/>
          </c:dLbls>
          <c:cat>
            <c:strRef>
              <c:f>Sheet1!$A$2:$A$5</c:f>
              <c:strCache>
                <c:ptCount val="4"/>
                <c:pt idx="0">
                  <c:v> Fraud</c:v>
                </c:pt>
                <c:pt idx="1">
                  <c:v>Theft or loss</c:v>
                </c:pt>
                <c:pt idx="2">
                  <c:v>Repairs</c:v>
                </c:pt>
                <c:pt idx="3">
                  <c:v>Other</c:v>
                </c:pt>
              </c:strCache>
            </c:strRef>
          </c:cat>
          <c:val>
            <c:numRef>
              <c:f>Sheet1!$B$2:$B$5</c:f>
              <c:numCache>
                <c:formatCode>0%</c:formatCode>
                <c:ptCount val="4"/>
                <c:pt idx="0">
                  <c:v>0.38</c:v>
                </c:pt>
                <c:pt idx="1">
                  <c:v>0.21</c:v>
                </c:pt>
                <c:pt idx="2">
                  <c:v>0.24</c:v>
                </c:pt>
                <c:pt idx="3">
                  <c:v>0.17</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400">
          <a:latin typeface="SymantecSans"/>
          <a:cs typeface="SymantecSan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1428" tIns="45714" rIns="91428" bIns="45714" rtlCol="0"/>
          <a:lstStyle>
            <a:lvl1pPr algn="r">
              <a:defRPr sz="1200"/>
            </a:lvl1pPr>
          </a:lstStyle>
          <a:p>
            <a:fld id="{2E01B6AB-B1C1-C54A-B742-6814E34AEE02}" type="datetimeFigureOut">
              <a:rPr lang="en-US" smtClean="0"/>
              <a:pPr/>
              <a:t>10/3/2013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1428" tIns="45714" rIns="91428" bIns="45714" rtlCol="0" anchor="b"/>
          <a:lstStyle>
            <a:lvl1pPr algn="r">
              <a:defRPr sz="1200"/>
            </a:lvl1pPr>
          </a:lstStyle>
          <a:p>
            <a:fld id="{1627DF3D-A240-014A-9CD9-9194250CB0C8}" type="slidenum">
              <a:rPr lang="en-US" smtClean="0"/>
              <a:pPr/>
              <a:t>‹#›</a:t>
            </a:fld>
            <a:endParaRPr lang="en-US" dirty="0"/>
          </a:p>
        </p:txBody>
      </p:sp>
    </p:spTree>
    <p:extLst>
      <p:ext uri="{BB962C8B-B14F-4D97-AF65-F5344CB8AC3E}">
        <p14:creationId xmlns:p14="http://schemas.microsoft.com/office/powerpoint/2010/main" val="4160784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1428" tIns="45714" rIns="91428" bIns="45714" rtlCol="0"/>
          <a:lstStyle>
            <a:lvl1pPr algn="r">
              <a:defRPr sz="1200"/>
            </a:lvl1pPr>
          </a:lstStyle>
          <a:p>
            <a:fld id="{7F6F01E6-69C3-40D1-A683-17EFB154CDC6}" type="datetimeFigureOut">
              <a:rPr lang="en-US" smtClean="0"/>
              <a:pPr/>
              <a:t>10/3/2013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28" tIns="45714" rIns="91428"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28" tIns="45714" rIns="91428" bIns="45714" rtlCol="0" anchor="b"/>
          <a:lstStyle>
            <a:lvl1pPr algn="r">
              <a:defRPr sz="1200"/>
            </a:lvl1pPr>
          </a:lstStyle>
          <a:p>
            <a:fld id="{DF993733-33D6-4846-BBA8-5C7BEC85F200}" type="slidenum">
              <a:rPr lang="en-US" smtClean="0"/>
              <a:pPr/>
              <a:t>‹#›</a:t>
            </a:fld>
            <a:endParaRPr lang="en-US" dirty="0"/>
          </a:p>
        </p:txBody>
      </p:sp>
    </p:spTree>
    <p:extLst>
      <p:ext uri="{BB962C8B-B14F-4D97-AF65-F5344CB8AC3E}">
        <p14:creationId xmlns:p14="http://schemas.microsoft.com/office/powerpoint/2010/main" val="129027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GB" sz="800" dirty="0">
              <a:ea typeface="ＭＳ Ｐゴシック" pitchFamily="34"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E336B3F4-58CA-4652-BE52-23740E3F03A2}"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7">
              <a:defRPr/>
            </a:pPr>
            <a:endParaRPr lang="en-US" strike="noStrike" baseline="0" dirty="0" smtClean="0"/>
          </a:p>
        </p:txBody>
      </p:sp>
      <p:sp>
        <p:nvSpPr>
          <p:cNvPr id="4" name="Slide Number Placeholder 3"/>
          <p:cNvSpPr>
            <a:spLocks noGrp="1"/>
          </p:cNvSpPr>
          <p:nvPr>
            <p:ph type="sldNum" sz="quarter" idx="10"/>
          </p:nvPr>
        </p:nvSpPr>
        <p:spPr/>
        <p:txBody>
          <a:bodyPr/>
          <a:lstStyle/>
          <a:p>
            <a:fld id="{DF993733-33D6-4846-BBA8-5C7BEC85F20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7">
              <a:defRPr/>
            </a:pPr>
            <a:endParaRPr lang="en-US" dirty="0"/>
          </a:p>
        </p:txBody>
      </p:sp>
      <p:sp>
        <p:nvSpPr>
          <p:cNvPr id="4" name="Slide Number Placeholder 3"/>
          <p:cNvSpPr>
            <a:spLocks noGrp="1"/>
          </p:cNvSpPr>
          <p:nvPr>
            <p:ph type="sldNum" sz="quarter" idx="10"/>
          </p:nvPr>
        </p:nvSpPr>
        <p:spPr/>
        <p:txBody>
          <a:bodyPr/>
          <a:lstStyle/>
          <a:p>
            <a:fld id="{DF993733-33D6-4846-BBA8-5C7BEC85F20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7">
              <a:defRPr/>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DF993733-33D6-4846-BBA8-5C7BEC85F20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7">
              <a:defRPr/>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DF993733-33D6-4846-BBA8-5C7BEC85F20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93733-33D6-4846-BBA8-5C7BEC85F200}" type="slidenum">
              <a:rPr lang="en-US" smtClean="0"/>
              <a:pPr/>
              <a:t>14</a:t>
            </a:fld>
            <a:endParaRPr lang="en-US" dirty="0"/>
          </a:p>
        </p:txBody>
      </p:sp>
    </p:spTree>
    <p:extLst>
      <p:ext uri="{BB962C8B-B14F-4D97-AF65-F5344CB8AC3E}">
        <p14:creationId xmlns:p14="http://schemas.microsoft.com/office/powerpoint/2010/main" val="3998750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993733-33D6-4846-BBA8-5C7BEC85F200}" type="slidenum">
              <a:rPr lang="en-US" smtClean="0"/>
              <a:pPr/>
              <a:t>15</a:t>
            </a:fld>
            <a:endParaRPr lang="en-US" dirty="0"/>
          </a:p>
        </p:txBody>
      </p:sp>
    </p:spTree>
    <p:extLst>
      <p:ext uri="{BB962C8B-B14F-4D97-AF65-F5344CB8AC3E}">
        <p14:creationId xmlns:p14="http://schemas.microsoft.com/office/powerpoint/2010/main" val="304424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993733-33D6-4846-BBA8-5C7BEC85F200}" type="slidenum">
              <a:rPr lang="en-US" smtClean="0"/>
              <a:pPr/>
              <a:t>16</a:t>
            </a:fld>
            <a:endParaRPr lang="en-US" dirty="0"/>
          </a:p>
        </p:txBody>
      </p:sp>
    </p:spTree>
    <p:extLst>
      <p:ext uri="{BB962C8B-B14F-4D97-AF65-F5344CB8AC3E}">
        <p14:creationId xmlns:p14="http://schemas.microsoft.com/office/powerpoint/2010/main" val="3432302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sz="1200" b="0" strike="noStrike" kern="1200" baseline="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DF993733-33D6-4846-BBA8-5C7BEC85F20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FFFF"/>
              </a:solidFill>
              <a:latin typeface="Symantec Sans"/>
              <a:cs typeface="Symantec Sans"/>
            </a:endParaRPr>
          </a:p>
        </p:txBody>
      </p:sp>
      <p:sp>
        <p:nvSpPr>
          <p:cNvPr id="4" name="Slide Number Placeholder 3"/>
          <p:cNvSpPr>
            <a:spLocks noGrp="1"/>
          </p:cNvSpPr>
          <p:nvPr>
            <p:ph type="sldNum" sz="quarter" idx="10"/>
          </p:nvPr>
        </p:nvSpPr>
        <p:spPr/>
        <p:txBody>
          <a:bodyPr/>
          <a:lstStyle/>
          <a:p>
            <a:fld id="{DF993733-33D6-4846-BBA8-5C7BEC85F20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93733-33D6-4846-BBA8-5C7BEC85F200}" type="slidenum">
              <a:rPr lang="en-US" smtClean="0"/>
              <a:pPr/>
              <a:t>19</a:t>
            </a:fld>
            <a:endParaRPr lang="en-US" dirty="0"/>
          </a:p>
        </p:txBody>
      </p:sp>
    </p:spTree>
    <p:extLst>
      <p:ext uri="{BB962C8B-B14F-4D97-AF65-F5344CB8AC3E}">
        <p14:creationId xmlns:p14="http://schemas.microsoft.com/office/powerpoint/2010/main" val="335594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7">
              <a:defRPr/>
            </a:pPr>
            <a:endParaRPr lang="en-US" dirty="0"/>
          </a:p>
        </p:txBody>
      </p:sp>
      <p:sp>
        <p:nvSpPr>
          <p:cNvPr id="4" name="Slide Number Placeholder 3"/>
          <p:cNvSpPr>
            <a:spLocks noGrp="1"/>
          </p:cNvSpPr>
          <p:nvPr>
            <p:ph type="sldNum" sz="quarter" idx="10"/>
          </p:nvPr>
        </p:nvSpPr>
        <p:spPr/>
        <p:txBody>
          <a:bodyPr/>
          <a:lstStyle/>
          <a:p>
            <a:fld id="{DF993733-33D6-4846-BBA8-5C7BEC85F20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93733-33D6-4846-BBA8-5C7BEC85F200}" type="slidenum">
              <a:rPr lang="en-US" smtClean="0"/>
              <a:pPr/>
              <a:t>20</a:t>
            </a:fld>
            <a:endParaRPr lang="en-US" dirty="0"/>
          </a:p>
        </p:txBody>
      </p:sp>
    </p:spTree>
    <p:extLst>
      <p:ext uri="{BB962C8B-B14F-4D97-AF65-F5344CB8AC3E}">
        <p14:creationId xmlns:p14="http://schemas.microsoft.com/office/powerpoint/2010/main" val="3355948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93733-33D6-4846-BBA8-5C7BEC85F200}" type="slidenum">
              <a:rPr lang="en-US" smtClean="0"/>
              <a:pPr/>
              <a:t>21</a:t>
            </a:fld>
            <a:endParaRPr lang="en-US" dirty="0"/>
          </a:p>
        </p:txBody>
      </p:sp>
    </p:spTree>
    <p:extLst>
      <p:ext uri="{BB962C8B-B14F-4D97-AF65-F5344CB8AC3E}">
        <p14:creationId xmlns:p14="http://schemas.microsoft.com/office/powerpoint/2010/main" val="3355948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93733-33D6-4846-BBA8-5C7BEC85F200}" type="slidenum">
              <a:rPr lang="en-US" smtClean="0"/>
              <a:pPr/>
              <a:t>22</a:t>
            </a:fld>
            <a:endParaRPr lang="en-US" dirty="0"/>
          </a:p>
        </p:txBody>
      </p:sp>
    </p:spTree>
    <p:extLst>
      <p:ext uri="{BB962C8B-B14F-4D97-AF65-F5344CB8AC3E}">
        <p14:creationId xmlns:p14="http://schemas.microsoft.com/office/powerpoint/2010/main" val="3998750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7">
              <a:defRPr/>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DF993733-33D6-4846-BBA8-5C7BEC85F20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93733-33D6-4846-BBA8-5C7BEC85F200}" type="slidenum">
              <a:rPr lang="en-US" smtClean="0"/>
              <a:pPr/>
              <a:t>24</a:t>
            </a:fld>
            <a:endParaRPr lang="en-US" dirty="0"/>
          </a:p>
        </p:txBody>
      </p:sp>
    </p:spTree>
    <p:extLst>
      <p:ext uri="{BB962C8B-B14F-4D97-AF65-F5344CB8AC3E}">
        <p14:creationId xmlns:p14="http://schemas.microsoft.com/office/powerpoint/2010/main" val="3355948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93733-33D6-4846-BBA8-5C7BEC85F200}" type="slidenum">
              <a:rPr lang="en-US" smtClean="0"/>
              <a:pPr/>
              <a:t>25</a:t>
            </a:fld>
            <a:endParaRPr lang="en-US" dirty="0"/>
          </a:p>
        </p:txBody>
      </p:sp>
    </p:spTree>
    <p:extLst>
      <p:ext uri="{BB962C8B-B14F-4D97-AF65-F5344CB8AC3E}">
        <p14:creationId xmlns:p14="http://schemas.microsoft.com/office/powerpoint/2010/main" val="169935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trike="sngStrike" dirty="0"/>
          </a:p>
        </p:txBody>
      </p:sp>
      <p:sp>
        <p:nvSpPr>
          <p:cNvPr id="4" name="Slide Number Placeholder 3"/>
          <p:cNvSpPr>
            <a:spLocks noGrp="1"/>
          </p:cNvSpPr>
          <p:nvPr>
            <p:ph type="sldNum" sz="quarter" idx="10"/>
          </p:nvPr>
        </p:nvSpPr>
        <p:spPr/>
        <p:txBody>
          <a:bodyPr/>
          <a:lstStyle/>
          <a:p>
            <a:fld id="{DF993733-33D6-4846-BBA8-5C7BEC85F20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FFFF"/>
              </a:solidFill>
              <a:latin typeface="Symantec Sans"/>
              <a:cs typeface="Symantec Sans"/>
            </a:endParaRPr>
          </a:p>
        </p:txBody>
      </p:sp>
      <p:sp>
        <p:nvSpPr>
          <p:cNvPr id="4" name="Slide Number Placeholder 3"/>
          <p:cNvSpPr>
            <a:spLocks noGrp="1"/>
          </p:cNvSpPr>
          <p:nvPr>
            <p:ph type="sldNum" sz="quarter" idx="10"/>
          </p:nvPr>
        </p:nvSpPr>
        <p:spPr/>
        <p:txBody>
          <a:bodyPr/>
          <a:lstStyle/>
          <a:p>
            <a:fld id="{DF993733-33D6-4846-BBA8-5C7BEC85F20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7">
              <a:defRPr/>
            </a:pPr>
            <a:endParaRPr lang="en-GB" dirty="0"/>
          </a:p>
        </p:txBody>
      </p:sp>
      <p:sp>
        <p:nvSpPr>
          <p:cNvPr id="4" name="Slide Number Placeholder 3"/>
          <p:cNvSpPr>
            <a:spLocks noGrp="1"/>
          </p:cNvSpPr>
          <p:nvPr>
            <p:ph type="sldNum" sz="quarter" idx="10"/>
          </p:nvPr>
        </p:nvSpPr>
        <p:spPr/>
        <p:txBody>
          <a:bodyPr/>
          <a:lstStyle/>
          <a:p>
            <a:fld id="{DF993733-33D6-4846-BBA8-5C7BEC85F200}" type="slidenum">
              <a:rPr lang="en-US" smtClean="0"/>
              <a:pPr/>
              <a:t>5</a:t>
            </a:fld>
            <a:endParaRPr lang="en-US" dirty="0"/>
          </a:p>
        </p:txBody>
      </p:sp>
    </p:spTree>
    <p:extLst>
      <p:ext uri="{BB962C8B-B14F-4D97-AF65-F5344CB8AC3E}">
        <p14:creationId xmlns:p14="http://schemas.microsoft.com/office/powerpoint/2010/main" val="3631808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93733-33D6-4846-BBA8-5C7BEC85F200}" type="slidenum">
              <a:rPr lang="en-US" smtClean="0"/>
              <a:pPr/>
              <a:t>6</a:t>
            </a:fld>
            <a:endParaRPr lang="en-US" dirty="0"/>
          </a:p>
        </p:txBody>
      </p:sp>
    </p:spTree>
    <p:extLst>
      <p:ext uri="{BB962C8B-B14F-4D97-AF65-F5344CB8AC3E}">
        <p14:creationId xmlns:p14="http://schemas.microsoft.com/office/powerpoint/2010/main" val="702555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F993733-33D6-4846-BBA8-5C7BEC85F200}" type="slidenum">
              <a:rPr lang="en-US" smtClean="0"/>
              <a:pPr/>
              <a:t>7</a:t>
            </a:fld>
            <a:endParaRPr lang="en-US" dirty="0"/>
          </a:p>
        </p:txBody>
      </p:sp>
    </p:spTree>
    <p:extLst>
      <p:ext uri="{BB962C8B-B14F-4D97-AF65-F5344CB8AC3E}">
        <p14:creationId xmlns:p14="http://schemas.microsoft.com/office/powerpoint/2010/main" val="257341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trike="noStrike" baseline="0" dirty="0" smtClean="0"/>
          </a:p>
        </p:txBody>
      </p:sp>
      <p:sp>
        <p:nvSpPr>
          <p:cNvPr id="4" name="Slide Number Placeholder 3"/>
          <p:cNvSpPr>
            <a:spLocks noGrp="1"/>
          </p:cNvSpPr>
          <p:nvPr>
            <p:ph type="sldNum" sz="quarter" idx="10"/>
          </p:nvPr>
        </p:nvSpPr>
        <p:spPr/>
        <p:txBody>
          <a:bodyPr/>
          <a:lstStyle/>
          <a:p>
            <a:fld id="{DF993733-33D6-4846-BBA8-5C7BEC85F20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F993733-33D6-4846-BBA8-5C7BEC85F20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Text Placeholder 20"/>
          <p:cNvSpPr>
            <a:spLocks noGrp="1"/>
          </p:cNvSpPr>
          <p:nvPr>
            <p:ph type="body" sz="quarter" idx="12"/>
          </p:nvPr>
        </p:nvSpPr>
        <p:spPr>
          <a:xfrm>
            <a:off x="488236" y="514392"/>
            <a:ext cx="8335732" cy="864038"/>
          </a:xfrm>
          <a:prstGeom prst="rect">
            <a:avLst/>
          </a:prstGeom>
        </p:spPr>
        <p:txBody>
          <a:bodyPr vert="horz" lIns="0" tIns="0" rIns="0" bIns="0"/>
          <a:lstStyle>
            <a:lvl1pPr marL="0" indent="0">
              <a:lnSpc>
                <a:spcPct val="114000"/>
              </a:lnSpc>
              <a:spcBef>
                <a:spcPts val="0"/>
              </a:spcBef>
              <a:buFontTx/>
              <a:buNone/>
              <a:defRPr sz="3400" b="0" i="0" cap="all">
                <a:latin typeface="Symantec Sans"/>
                <a:cs typeface="Symantec Sans"/>
              </a:defRPr>
            </a:lvl1pPr>
            <a:lvl2pPr marL="0" indent="0">
              <a:lnSpc>
                <a:spcPct val="114000"/>
              </a:lnSpc>
              <a:spcBef>
                <a:spcPts val="0"/>
              </a:spcBef>
              <a:buFontTx/>
              <a:buNone/>
              <a:defRPr sz="2800" b="0" i="0">
                <a:latin typeface="Symantec Sans"/>
                <a:cs typeface="Symantec Sans"/>
              </a:defRPr>
            </a:lvl2pPr>
            <a:lvl3pPr marL="0" indent="0">
              <a:lnSpc>
                <a:spcPct val="114000"/>
              </a:lnSpc>
              <a:spcBef>
                <a:spcPts val="0"/>
              </a:spcBef>
              <a:buFontTx/>
              <a:buNone/>
              <a:defRPr sz="1200" b="0" i="0">
                <a:latin typeface="Symantec Sans"/>
                <a:cs typeface="Symantec Sans"/>
              </a:defRPr>
            </a:lvl3pPr>
            <a:lvl4pPr marL="0" indent="0">
              <a:lnSpc>
                <a:spcPct val="114000"/>
              </a:lnSpc>
              <a:spcBef>
                <a:spcPts val="0"/>
              </a:spcBef>
              <a:buFontTx/>
              <a:buNone/>
              <a:defRPr sz="1200"/>
            </a:lvl4pPr>
            <a:lvl5pPr marL="0" marR="0" indent="0" algn="l" defTabSz="471217" rtl="0" eaLnBrk="1" fontAlgn="auto" latinLnBrk="0" hangingPunct="1">
              <a:lnSpc>
                <a:spcPct val="114000"/>
              </a:lnSpc>
              <a:spcBef>
                <a:spcPts val="0"/>
              </a:spcBef>
              <a:spcAft>
                <a:spcPts val="0"/>
              </a:spcAft>
              <a:buClrTx/>
              <a:buSzTx/>
              <a:buFontTx/>
              <a:buNone/>
              <a:tabLst/>
              <a:defRPr sz="3900"/>
            </a:lvl5pPr>
          </a:lstStyle>
          <a:p>
            <a:pPr lvl="0"/>
            <a:r>
              <a:rPr lang="en-US" dirty="0" smtClean="0"/>
              <a:t>Click to edit Master text styles</a:t>
            </a:r>
          </a:p>
        </p:txBody>
      </p:sp>
      <p:sp>
        <p:nvSpPr>
          <p:cNvPr id="5" name="Text Placeholder 28"/>
          <p:cNvSpPr>
            <a:spLocks noGrp="1"/>
          </p:cNvSpPr>
          <p:nvPr>
            <p:ph type="body" sz="quarter" idx="15"/>
          </p:nvPr>
        </p:nvSpPr>
        <p:spPr>
          <a:xfrm>
            <a:off x="451907" y="1393675"/>
            <a:ext cx="8372060" cy="4749752"/>
          </a:xfrm>
          <a:prstGeom prst="rect">
            <a:avLst/>
          </a:prstGeom>
        </p:spPr>
        <p:txBody>
          <a:bodyPr vert="horz" lIns="70939" tIns="35471" rIns="70939" bIns="35471"/>
          <a:lstStyle>
            <a:lvl1pPr marL="0" indent="0">
              <a:lnSpc>
                <a:spcPct val="112000"/>
              </a:lnSpc>
              <a:buNone/>
              <a:defRPr sz="2300" cap="none">
                <a:latin typeface="Symantec Sans"/>
                <a:cs typeface="Symantec Sans"/>
              </a:defRPr>
            </a:lvl1pPr>
            <a:lvl2pPr marL="0" indent="0">
              <a:lnSpc>
                <a:spcPct val="112000"/>
              </a:lnSpc>
              <a:buNone/>
              <a:defRPr sz="1200"/>
            </a:lvl2pPr>
            <a:lvl3pPr marL="0" indent="0">
              <a:lnSpc>
                <a:spcPct val="112000"/>
              </a:lnSpc>
              <a:buNone/>
              <a:defRPr cap="none">
                <a:latin typeface="Symantec Sans"/>
                <a:cs typeface="Symantec Sans"/>
              </a:defRPr>
            </a:lvl3pPr>
          </a:lstStyle>
          <a:p>
            <a:pPr lvl="0"/>
            <a:r>
              <a:rPr lang="en-US" dirty="0" smtClean="0"/>
              <a:t>Click to edit Master text styles</a:t>
            </a:r>
          </a:p>
          <a:p>
            <a:pPr lvl="1"/>
            <a:r>
              <a:rPr lang="en-US" dirty="0" smtClean="0"/>
              <a:t>Second level</a:t>
            </a: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ext Placeholder 20"/>
          <p:cNvSpPr>
            <a:spLocks noGrp="1"/>
          </p:cNvSpPr>
          <p:nvPr>
            <p:ph type="body" sz="quarter" idx="12"/>
          </p:nvPr>
        </p:nvSpPr>
        <p:spPr>
          <a:xfrm>
            <a:off x="488236" y="514392"/>
            <a:ext cx="8335732" cy="864038"/>
          </a:xfrm>
          <a:prstGeom prst="rect">
            <a:avLst/>
          </a:prstGeom>
        </p:spPr>
        <p:txBody>
          <a:bodyPr vert="horz" lIns="0" tIns="0" rIns="0" bIns="0"/>
          <a:lstStyle>
            <a:lvl1pPr marL="0" indent="0">
              <a:lnSpc>
                <a:spcPct val="114000"/>
              </a:lnSpc>
              <a:spcBef>
                <a:spcPts val="0"/>
              </a:spcBef>
              <a:buFontTx/>
              <a:buNone/>
              <a:defRPr sz="3400" b="0" i="0" cap="all">
                <a:latin typeface="Symantec Sans"/>
                <a:cs typeface="Symantec Sans"/>
              </a:defRPr>
            </a:lvl1pPr>
            <a:lvl2pPr marL="0" indent="0">
              <a:lnSpc>
                <a:spcPct val="114000"/>
              </a:lnSpc>
              <a:spcBef>
                <a:spcPts val="0"/>
              </a:spcBef>
              <a:buFontTx/>
              <a:buNone/>
              <a:defRPr sz="2800" b="0" i="0">
                <a:latin typeface="Symantec Sans"/>
                <a:cs typeface="Symantec Sans"/>
              </a:defRPr>
            </a:lvl2pPr>
            <a:lvl3pPr marL="0" indent="0">
              <a:lnSpc>
                <a:spcPct val="114000"/>
              </a:lnSpc>
              <a:spcBef>
                <a:spcPts val="0"/>
              </a:spcBef>
              <a:buFontTx/>
              <a:buNone/>
              <a:defRPr sz="1200" b="0" i="0">
                <a:latin typeface="Symantec Sans"/>
                <a:cs typeface="Symantec Sans"/>
              </a:defRPr>
            </a:lvl3pPr>
            <a:lvl4pPr marL="0" indent="0">
              <a:lnSpc>
                <a:spcPct val="114000"/>
              </a:lnSpc>
              <a:spcBef>
                <a:spcPts val="0"/>
              </a:spcBef>
              <a:buFontTx/>
              <a:buNone/>
              <a:defRPr sz="1200"/>
            </a:lvl4pPr>
            <a:lvl5pPr marL="0" marR="0" indent="0" algn="l" defTabSz="471217" rtl="0" eaLnBrk="1" fontAlgn="auto" latinLnBrk="0" hangingPunct="1">
              <a:lnSpc>
                <a:spcPct val="114000"/>
              </a:lnSpc>
              <a:spcBef>
                <a:spcPts val="0"/>
              </a:spcBef>
              <a:spcAft>
                <a:spcPts val="0"/>
              </a:spcAft>
              <a:buClrTx/>
              <a:buSzTx/>
              <a:buFontTx/>
              <a:buNone/>
              <a:tabLst/>
              <a:defRPr sz="3900"/>
            </a:lvl5pPr>
          </a:lstStyle>
          <a:p>
            <a:pPr lvl="0"/>
            <a:r>
              <a:rPr lang="en-US" dirty="0" smtClean="0"/>
              <a:t>Click to edit Master text styles</a:t>
            </a:r>
          </a:p>
        </p:txBody>
      </p:sp>
      <p:sp>
        <p:nvSpPr>
          <p:cNvPr id="5" name="Text Placeholder 28"/>
          <p:cNvSpPr>
            <a:spLocks noGrp="1"/>
          </p:cNvSpPr>
          <p:nvPr>
            <p:ph type="body" sz="quarter" idx="15"/>
          </p:nvPr>
        </p:nvSpPr>
        <p:spPr>
          <a:xfrm>
            <a:off x="451907" y="1393675"/>
            <a:ext cx="8372060" cy="4749752"/>
          </a:xfrm>
          <a:prstGeom prst="rect">
            <a:avLst/>
          </a:prstGeom>
        </p:spPr>
        <p:txBody>
          <a:bodyPr vert="horz" lIns="70939" tIns="35471" rIns="70939" bIns="35471"/>
          <a:lstStyle>
            <a:lvl1pPr marL="0" indent="0">
              <a:lnSpc>
                <a:spcPct val="112000"/>
              </a:lnSpc>
              <a:buNone/>
              <a:defRPr sz="2300" cap="none">
                <a:latin typeface="Symantec Sans"/>
                <a:cs typeface="Symantec Sans"/>
              </a:defRPr>
            </a:lvl1pPr>
            <a:lvl2pPr marL="0" indent="0">
              <a:lnSpc>
                <a:spcPct val="112000"/>
              </a:lnSpc>
              <a:buNone/>
              <a:defRPr sz="1200"/>
            </a:lvl2pPr>
            <a:lvl3pPr marL="0" indent="0">
              <a:lnSpc>
                <a:spcPct val="112000"/>
              </a:lnSpc>
              <a:buNone/>
              <a:defRPr cap="none">
                <a:latin typeface="Symantec Sans"/>
                <a:cs typeface="Symantec Sans"/>
              </a:defRPr>
            </a:lvl3pPr>
          </a:lstStyle>
          <a:p>
            <a:pPr lvl="0"/>
            <a:r>
              <a:rPr lang="en-US" dirty="0" smtClean="0"/>
              <a:t>Click to edit Master text styles</a:t>
            </a:r>
          </a:p>
          <a:p>
            <a:pPr lvl="1"/>
            <a:r>
              <a:rPr lang="en-US" dirty="0" smtClean="0"/>
              <a:t>Second level</a:t>
            </a:r>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55FFF90-7020-7E44-A330-ADC75974CA61}"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FDC9-E250-694F-8C94-AAC224AC2208}" type="slidenum">
              <a:rPr lang="en-US" smtClean="0"/>
              <a:pPr/>
              <a:t>‹#›</a:t>
            </a:fld>
            <a:endParaRPr lang="en-US" dirty="0"/>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5FFF90-7020-7E44-A330-ADC75974CA61}"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FDC9-E250-694F-8C94-AAC224AC2208}" type="slidenum">
              <a:rPr lang="en-US" smtClean="0"/>
              <a:pPr/>
              <a:t>‹#›</a:t>
            </a:fld>
            <a:endParaRPr lang="en-US" dirty="0"/>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55FFF90-7020-7E44-A330-ADC75974CA61}"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FDC9-E250-694F-8C94-AAC224AC2208}" type="slidenum">
              <a:rPr lang="en-US" smtClean="0"/>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55FFF90-7020-7E44-A330-ADC75974CA61}"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CFDC9-E250-694F-8C94-AAC224AC2208}" type="slidenum">
              <a:rPr lang="en-US" smtClean="0"/>
              <a:pPr/>
              <a:t>‹#›</a:t>
            </a:fld>
            <a:endParaRPr lang="en-US" dirty="0"/>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55FFF90-7020-7E44-A330-ADC75974CA61}" type="datetimeFigureOut">
              <a:rPr lang="en-US" smtClean="0"/>
              <a:pPr/>
              <a:t>10/3/2013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BCFDC9-E250-694F-8C94-AAC224AC2208}" type="slidenum">
              <a:rPr lang="en-US" smtClean="0"/>
              <a:pPr/>
              <a:t>‹#›</a:t>
            </a:fld>
            <a:endParaRPr lang="en-US" dirty="0"/>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55FFF90-7020-7E44-A330-ADC75974CA61}" type="datetimeFigureOut">
              <a:rPr lang="en-US" smtClean="0"/>
              <a:pPr/>
              <a:t>10/3/2013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BCFDC9-E250-694F-8C94-AAC224AC2208}" type="slidenum">
              <a:rPr lang="en-US" smtClean="0"/>
              <a:pPr/>
              <a:t>‹#›</a:t>
            </a:fld>
            <a:endParaRPr lang="en-US" dirty="0"/>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FFF90-7020-7E44-A330-ADC75974CA61}" type="datetimeFigureOut">
              <a:rPr lang="en-US" smtClean="0"/>
              <a:pPr/>
              <a:t>10/3/2013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BCFDC9-E250-694F-8C94-AAC224AC2208}" type="slidenum">
              <a:rPr lang="en-US" smtClean="0"/>
              <a:pPr/>
              <a:t>‹#›</a:t>
            </a:fld>
            <a:endParaRPr lang="en-US" dirty="0"/>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55FFF90-7020-7E44-A330-ADC75974CA61}"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CFDC9-E250-694F-8C94-AAC224AC2208}" type="slidenum">
              <a:rPr lang="en-US" smtClean="0"/>
              <a:pPr/>
              <a:t>‹#›</a:t>
            </a:fld>
            <a:endParaRPr lang="en-US" dirty="0"/>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55FFF90-7020-7E44-A330-ADC75974CA61}"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CFDC9-E250-694F-8C94-AAC224AC2208}" type="slidenum">
              <a:rPr lang="en-US" smtClean="0"/>
              <a:pPr/>
              <a:t>‹#›</a:t>
            </a:fld>
            <a:endParaRPr lang="en-US" dirty="0"/>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5FFF90-7020-7E44-A330-ADC75974CA61}"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FDC9-E250-694F-8C94-AAC224AC2208}" type="slidenum">
              <a:rPr lang="en-US" smtClean="0"/>
              <a:pPr/>
              <a:t>‹#›</a:t>
            </a:fld>
            <a:endParaRPr lang="en-US" dirty="0"/>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5FFF90-7020-7E44-A330-ADC75974CA61}"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FDC9-E250-694F-8C94-AAC224AC2208}" type="slidenum">
              <a:rPr lang="en-US" smtClean="0"/>
              <a:pPr/>
              <a:t>‹#›</a:t>
            </a:fld>
            <a:endParaRPr lang="en-US" dirty="0"/>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D85B421-A1D9-5D45-A5E1-4F679E44256A}"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50365-5117-B844-9672-FD9D22243D51}" type="slidenum">
              <a:rPr lang="en-US" smtClean="0"/>
              <a:pPr/>
              <a:t>‹#›</a:t>
            </a:fld>
            <a:endParaRPr lang="en-US" dirty="0"/>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D85B421-A1D9-5D45-A5E1-4F679E44256A}"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50365-5117-B844-9672-FD9D22243D51}" type="slidenum">
              <a:rPr lang="en-US" smtClean="0"/>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D85B421-A1D9-5D45-A5E1-4F679E44256A}"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50365-5117-B844-9672-FD9D22243D51}" type="slidenum">
              <a:rPr lang="en-US" smtClean="0"/>
              <a:pPr/>
              <a:t>‹#›</a:t>
            </a:fld>
            <a:endParaRPr lang="en-US" dirty="0"/>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D85B421-A1D9-5D45-A5E1-4F679E44256A}"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50365-5117-B844-9672-FD9D22243D51}" type="slidenum">
              <a:rPr lang="en-US" smtClean="0"/>
              <a:pPr/>
              <a:t>‹#›</a:t>
            </a:fld>
            <a:endParaRPr lang="en-US" dirty="0"/>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D85B421-A1D9-5D45-A5E1-4F679E44256A}" type="datetimeFigureOut">
              <a:rPr lang="en-US" smtClean="0"/>
              <a:pPr/>
              <a:t>10/3/2013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950365-5117-B844-9672-FD9D22243D51}" type="slidenum">
              <a:rPr lang="en-US" smtClean="0"/>
              <a:pPr/>
              <a:t>‹#›</a:t>
            </a:fld>
            <a:endParaRPr lang="en-US" dirty="0"/>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D85B421-A1D9-5D45-A5E1-4F679E44256A}" type="datetimeFigureOut">
              <a:rPr lang="en-US" smtClean="0"/>
              <a:pPr/>
              <a:t>10/3/2013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950365-5117-B844-9672-FD9D22243D51}" type="slidenum">
              <a:rPr lang="en-US" smtClean="0"/>
              <a:pPr/>
              <a:t>‹#›</a:t>
            </a:fld>
            <a:endParaRPr lang="en-US" dirty="0"/>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5B421-A1D9-5D45-A5E1-4F679E44256A}" type="datetimeFigureOut">
              <a:rPr lang="en-US" smtClean="0"/>
              <a:pPr/>
              <a:t>10/3/2013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950365-5117-B844-9672-FD9D22243D51}" type="slidenum">
              <a:rPr lang="en-US" smtClean="0"/>
              <a:pPr/>
              <a:t>‹#›</a:t>
            </a:fld>
            <a:endParaRPr lang="en-US" dirty="0"/>
          </a:p>
        </p:txBody>
      </p:sp>
    </p:spTree>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D85B421-A1D9-5D45-A5E1-4F679E44256A}"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50365-5117-B844-9672-FD9D22243D51}" type="slidenum">
              <a:rPr lang="en-US" smtClean="0"/>
              <a:pPr/>
              <a:t>‹#›</a:t>
            </a:fld>
            <a:endParaRPr lang="en-US" dirty="0"/>
          </a:p>
        </p:txBody>
      </p:sp>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D85B421-A1D9-5D45-A5E1-4F679E44256A}"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50365-5117-B844-9672-FD9D22243D51}" type="slidenum">
              <a:rPr lang="en-US" smtClean="0"/>
              <a:pPr/>
              <a:t>‹#›</a:t>
            </a:fld>
            <a:endParaRPr lang="en-US" dirty="0"/>
          </a:p>
        </p:txBody>
      </p:sp>
    </p:spTree>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D85B421-A1D9-5D45-A5E1-4F679E44256A}"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50365-5117-B844-9672-FD9D22243D51}" type="slidenum">
              <a:rPr lang="en-US" smtClean="0"/>
              <a:pPr/>
              <a:t>‹#›</a:t>
            </a:fld>
            <a:endParaRPr lang="en-US" dirty="0"/>
          </a:p>
        </p:txBody>
      </p:sp>
    </p:spTree>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D85B421-A1D9-5D45-A5E1-4F679E44256A}"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50365-5117-B844-9672-FD9D22243D51}" type="slidenum">
              <a:rPr lang="en-US" smtClean="0"/>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23F177-6D6C-1A47-9F1F-4D3B96F43C52}"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5CA4AF-2922-3945-9CB0-45501BB3E7FA}" type="slidenum">
              <a:rPr lang="en-US" smtClean="0"/>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3F177-6D6C-1A47-9F1F-4D3B96F43C52}" type="datetimeFigureOut">
              <a:rPr lang="en-US" smtClean="0"/>
              <a:pPr/>
              <a:t>10/3/2013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CA4AF-2922-3945-9CB0-45501BB3E7F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3F177-6D6C-1A47-9F1F-4D3B96F43C52}" type="datetimeFigureOut">
              <a:rPr lang="en-US" smtClean="0"/>
              <a:pPr/>
              <a:t>10/3/2013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CA4AF-2922-3945-9CB0-45501BB3E7FA}" type="slidenum">
              <a:rPr lang="en-US" smtClean="0"/>
              <a:pPr/>
              <a:t>‹#›</a:t>
            </a:fld>
            <a:endParaRPr lang="en-US" dirty="0"/>
          </a:p>
        </p:txBody>
      </p:sp>
      <p:pic>
        <p:nvPicPr>
          <p:cNvPr id="9" name="Picture 8" descr="Bars.jpg"/>
          <p:cNvPicPr>
            <a:picLocks noChangeAspect="1"/>
          </p:cNvPicPr>
          <p:nvPr userDrawn="1"/>
        </p:nvPicPr>
        <p:blipFill>
          <a:blip r:embed="rId15"/>
          <a:stretch>
            <a:fillRect/>
          </a:stretch>
        </p:blipFill>
        <p:spPr>
          <a:xfrm>
            <a:off x="702910" y="148940"/>
            <a:ext cx="5295900" cy="622300"/>
          </a:xfrm>
          <a:prstGeom prst="rect">
            <a:avLst/>
          </a:prstGeom>
        </p:spPr>
      </p:pic>
      <p:pic>
        <p:nvPicPr>
          <p:cNvPr id="15" name="Picture 14" descr="Bars.jpg"/>
          <p:cNvPicPr>
            <a:picLocks noChangeAspect="1"/>
          </p:cNvPicPr>
          <p:nvPr userDrawn="1"/>
        </p:nvPicPr>
        <p:blipFill>
          <a:blip r:embed="rId16"/>
          <a:srcRect r="11192"/>
          <a:stretch>
            <a:fillRect/>
          </a:stretch>
        </p:blipFill>
        <p:spPr>
          <a:xfrm>
            <a:off x="702910" y="148940"/>
            <a:ext cx="7894990" cy="622300"/>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fade thruBlk="1"/>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FFF90-7020-7E44-A330-ADC75974CA61}" type="datetimeFigureOut">
              <a:rPr lang="en-US" smtClean="0"/>
              <a:pPr/>
              <a:t>10/3/2013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CFDC9-E250-694F-8C94-AAC224AC2208}" type="slidenum">
              <a:rPr lang="en-US" smtClean="0"/>
              <a:pPr/>
              <a:t>‹#›</a:t>
            </a:fld>
            <a:endParaRPr lang="en-US" dirty="0"/>
          </a:p>
        </p:txBody>
      </p:sp>
      <p:pic>
        <p:nvPicPr>
          <p:cNvPr id="7" name="Picture 6" descr="Bars.jpg"/>
          <p:cNvPicPr>
            <a:picLocks noChangeAspect="1"/>
          </p:cNvPicPr>
          <p:nvPr userDrawn="1"/>
        </p:nvPicPr>
        <p:blipFill>
          <a:blip r:embed="rId13"/>
          <a:srcRect r="11192"/>
          <a:stretch>
            <a:fillRect/>
          </a:stretch>
        </p:blipFill>
        <p:spPr>
          <a:xfrm>
            <a:off x="702910" y="148940"/>
            <a:ext cx="7894990" cy="622300"/>
          </a:xfrm>
          <a:prstGeom prst="rect">
            <a:avLst/>
          </a:prstGeom>
        </p:spPr>
      </p:pic>
      <p:pic>
        <p:nvPicPr>
          <p:cNvPr id="9" name="Picture 8" descr="Bars_double.jpg"/>
          <p:cNvPicPr>
            <a:picLocks noChangeAspect="1"/>
          </p:cNvPicPr>
          <p:nvPr userDrawn="1"/>
        </p:nvPicPr>
        <p:blipFill>
          <a:blip r:embed="rId14"/>
          <a:srcRect t="1" r="11192" b="15505"/>
          <a:stretch>
            <a:fillRect/>
          </a:stretch>
        </p:blipFill>
        <p:spPr>
          <a:xfrm>
            <a:off x="702910" y="148940"/>
            <a:ext cx="7894990" cy="869198"/>
          </a:xfrm>
          <a:prstGeom prst="rect">
            <a:avLst/>
          </a:prstGeom>
        </p:spPr>
      </p:pic>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thruBlk="1"/>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5B421-A1D9-5D45-A5E1-4F679E44256A}" type="datetimeFigureOut">
              <a:rPr lang="en-US" smtClean="0"/>
              <a:pPr/>
              <a:t>10/3/2013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50365-5117-B844-9672-FD9D22243D5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fade thruBlk="1"/>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8.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8.xml"/><Relationship Id="rId5" Type="http://schemas.microsoft.com/office/2007/relationships/hdphoto" Target="../media/hdphoto2.wdp"/><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9.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11.png"/><Relationship Id="rId5" Type="http://schemas.openxmlformats.org/officeDocument/2006/relationships/image" Target="../media/image15.emf"/><Relationship Id="rId4" Type="http://schemas.openxmlformats.org/officeDocument/2006/relationships/image" Target="../media/image14.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image" Target="../media/image19.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4.jpe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orld-map-solo_2.jpg"/>
          <p:cNvPicPr>
            <a:picLocks noChangeAspect="1"/>
          </p:cNvPicPr>
          <p:nvPr/>
        </p:nvPicPr>
        <p:blipFill>
          <a:blip r:embed="rId3"/>
          <a:srcRect l="5772" t="3142" r="5916" b="1862"/>
          <a:stretch>
            <a:fillRect/>
          </a:stretch>
        </p:blipFill>
        <p:spPr>
          <a:xfrm>
            <a:off x="1" y="342900"/>
            <a:ext cx="9144000" cy="6858000"/>
          </a:xfrm>
          <a:prstGeom prst="rect">
            <a:avLst/>
          </a:prstGeom>
        </p:spPr>
      </p:pic>
      <p:sp>
        <p:nvSpPr>
          <p:cNvPr id="16" name="Rectangle 15"/>
          <p:cNvSpPr/>
          <p:nvPr/>
        </p:nvSpPr>
        <p:spPr>
          <a:xfrm>
            <a:off x="0" y="3004082"/>
            <a:ext cx="9144000" cy="6420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1" name="Text Placeholder 1"/>
          <p:cNvSpPr txBox="1">
            <a:spLocks/>
          </p:cNvSpPr>
          <p:nvPr/>
        </p:nvSpPr>
        <p:spPr bwMode="auto">
          <a:xfrm>
            <a:off x="1" y="3190089"/>
            <a:ext cx="9144000" cy="581811"/>
          </a:xfrm>
          <a:prstGeom prst="rect">
            <a:avLst/>
          </a:prstGeom>
          <a:solidFill>
            <a:schemeClr val="bg1"/>
          </a:solidFill>
          <a:ln w="9525">
            <a:noFill/>
            <a:miter lim="800000"/>
            <a:headEnd/>
            <a:tailEnd/>
          </a:ln>
        </p:spPr>
        <p:txBody>
          <a:bodyPr lIns="0" tIns="0" rIns="0" bIns="0"/>
          <a:lstStyle/>
          <a:p>
            <a:pPr algn="ctr"/>
            <a:r>
              <a:rPr lang="en-US" sz="3100" b="1" dirty="0" smtClean="0">
                <a:latin typeface="Calibri"/>
                <a:cs typeface="Calibri"/>
              </a:rPr>
              <a:t>2013 NORTON REPORT</a:t>
            </a:r>
          </a:p>
        </p:txBody>
      </p:sp>
      <p:pic>
        <p:nvPicPr>
          <p:cNvPr id="2" name="Picture 1" descr="Norton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9338" y="290310"/>
            <a:ext cx="1995852" cy="769927"/>
          </a:xfrm>
          <a:prstGeom prst="rect">
            <a:avLst/>
          </a:prstGeom>
        </p:spPr>
      </p:pic>
    </p:spTree>
    <p:extLst>
      <p:ext uri="{BB962C8B-B14F-4D97-AF65-F5344CB8AC3E}">
        <p14:creationId xmlns:p14="http://schemas.microsoft.com/office/powerpoint/2010/main" val="241735284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orld-map-solo_2.jpg"/>
          <p:cNvPicPr>
            <a:picLocks noChangeAspect="1"/>
          </p:cNvPicPr>
          <p:nvPr/>
        </p:nvPicPr>
        <p:blipFill>
          <a:blip r:embed="rId3">
            <a:alphaModFix amt="31000"/>
          </a:blip>
          <a:srcRect l="5772" t="3142" r="5916" b="1862"/>
          <a:stretch>
            <a:fillRect/>
          </a:stretch>
        </p:blipFill>
        <p:spPr>
          <a:xfrm>
            <a:off x="-36096" y="3960"/>
            <a:ext cx="9144000" cy="6858000"/>
          </a:xfrm>
          <a:prstGeom prst="rect">
            <a:avLst/>
          </a:prstGeom>
        </p:spPr>
      </p:pic>
      <p:sp>
        <p:nvSpPr>
          <p:cNvPr id="9" name="TextBox 8"/>
          <p:cNvSpPr txBox="1"/>
          <p:nvPr/>
        </p:nvSpPr>
        <p:spPr>
          <a:xfrm>
            <a:off x="2928938" y="5056055"/>
            <a:ext cx="5866146" cy="738664"/>
          </a:xfrm>
          <a:prstGeom prst="rect">
            <a:avLst/>
          </a:prstGeom>
          <a:noFill/>
        </p:spPr>
        <p:txBody>
          <a:bodyPr wrap="square" rtlCol="0">
            <a:spAutoFit/>
          </a:bodyPr>
          <a:lstStyle/>
          <a:p>
            <a:pPr>
              <a:lnSpc>
                <a:spcPct val="70000"/>
              </a:lnSpc>
            </a:pPr>
            <a:r>
              <a:rPr lang="en-GB" sz="6000" b="1" dirty="0" smtClean="0">
                <a:solidFill>
                  <a:srgbClr val="F8AC1A"/>
                </a:solidFill>
                <a:latin typeface="Calibri"/>
                <a:cs typeface="Calibri"/>
              </a:rPr>
              <a:t>12</a:t>
            </a:r>
            <a:r>
              <a:rPr lang="en-GB" sz="4000" b="1" dirty="0" smtClean="0">
                <a:latin typeface="Calibri"/>
                <a:cs typeface="Calibri"/>
              </a:rPr>
              <a:t> VICTIMS </a:t>
            </a:r>
            <a:r>
              <a:rPr lang="en-GB" sz="4000" b="1" dirty="0" smtClean="0">
                <a:solidFill>
                  <a:srgbClr val="F8AC1A"/>
                </a:solidFill>
                <a:latin typeface="Calibri"/>
                <a:cs typeface="Calibri"/>
              </a:rPr>
              <a:t>PER SECOND</a:t>
            </a:r>
          </a:p>
        </p:txBody>
      </p:sp>
      <p:sp>
        <p:nvSpPr>
          <p:cNvPr id="6" name="TextBox 5"/>
          <p:cNvSpPr txBox="1"/>
          <p:nvPr/>
        </p:nvSpPr>
        <p:spPr>
          <a:xfrm>
            <a:off x="541338" y="660698"/>
            <a:ext cx="8602662" cy="461665"/>
          </a:xfrm>
          <a:prstGeom prst="rect">
            <a:avLst/>
          </a:prstGeom>
          <a:noFill/>
        </p:spPr>
        <p:txBody>
          <a:bodyPr wrap="square" rtlCol="0">
            <a:spAutoFit/>
          </a:bodyPr>
          <a:lstStyle/>
          <a:p>
            <a:r>
              <a:rPr lang="en-US" sz="2400" b="1" cap="small" dirty="0" smtClean="0">
                <a:solidFill>
                  <a:srgbClr val="F8AC1A"/>
                </a:solidFill>
                <a:latin typeface="Calibri"/>
                <a:cs typeface="Calibri"/>
              </a:rPr>
              <a:t>THE SCALE OF CONSUMER CYBERCRIME</a:t>
            </a:r>
            <a:endParaRPr lang="en-US" sz="2400" b="1" cap="small" dirty="0">
              <a:solidFill>
                <a:srgbClr val="F8AC1A"/>
              </a:solidFill>
              <a:latin typeface="Calibri"/>
              <a:cs typeface="Calibri"/>
            </a:endParaRPr>
          </a:p>
        </p:txBody>
      </p:sp>
      <p:sp>
        <p:nvSpPr>
          <p:cNvPr id="7" name="TextBox 6"/>
          <p:cNvSpPr txBox="1"/>
          <p:nvPr/>
        </p:nvSpPr>
        <p:spPr>
          <a:xfrm>
            <a:off x="209868" y="1341103"/>
            <a:ext cx="8310562" cy="1015663"/>
          </a:xfrm>
          <a:prstGeom prst="rect">
            <a:avLst/>
          </a:prstGeom>
          <a:noFill/>
        </p:spPr>
        <p:txBody>
          <a:bodyPr wrap="square" rtlCol="0">
            <a:spAutoFit/>
          </a:bodyPr>
          <a:lstStyle/>
          <a:p>
            <a:r>
              <a:rPr lang="en-GB" sz="6000" b="1" dirty="0" smtClean="0">
                <a:solidFill>
                  <a:srgbClr val="F8AC1A"/>
                </a:solidFill>
                <a:latin typeface="Calibri"/>
                <a:cs typeface="Calibri"/>
              </a:rPr>
              <a:t>378 MILLION </a:t>
            </a:r>
            <a:r>
              <a:rPr lang="en-GB" sz="3200" b="1" dirty="0" smtClean="0">
                <a:latin typeface="Calibri"/>
                <a:cs typeface="Calibri"/>
              </a:rPr>
              <a:t>VICTIMS PER YEAR</a:t>
            </a:r>
            <a:endParaRPr lang="en-GB" sz="4400" b="1" dirty="0" smtClean="0">
              <a:latin typeface="Calibri"/>
              <a:cs typeface="Calibri"/>
            </a:endParaRPr>
          </a:p>
        </p:txBody>
      </p:sp>
      <p:sp>
        <p:nvSpPr>
          <p:cNvPr id="13" name="TextBox 12"/>
          <p:cNvSpPr txBox="1"/>
          <p:nvPr/>
        </p:nvSpPr>
        <p:spPr>
          <a:xfrm>
            <a:off x="1293292" y="3016550"/>
            <a:ext cx="7501792" cy="1363450"/>
          </a:xfrm>
          <a:prstGeom prst="rect">
            <a:avLst/>
          </a:prstGeom>
          <a:noFill/>
        </p:spPr>
        <p:txBody>
          <a:bodyPr wrap="square" rtlCol="0">
            <a:spAutoFit/>
          </a:bodyPr>
          <a:lstStyle/>
          <a:p>
            <a:pPr algn="r">
              <a:lnSpc>
                <a:spcPct val="70000"/>
              </a:lnSpc>
            </a:pPr>
            <a:r>
              <a:rPr lang="en-GB" sz="6000" b="1" dirty="0" smtClean="0">
                <a:solidFill>
                  <a:srgbClr val="F8AC1A"/>
                </a:solidFill>
                <a:latin typeface="Calibri"/>
                <a:cs typeface="Calibri"/>
              </a:rPr>
              <a:t>1</a:t>
            </a:r>
            <a:r>
              <a:rPr lang="en-GB" sz="6000" b="1" dirty="0" smtClean="0">
                <a:latin typeface="Calibri"/>
                <a:cs typeface="Calibri"/>
              </a:rPr>
              <a:t> </a:t>
            </a:r>
            <a:r>
              <a:rPr lang="en-GB" sz="6000" b="1" dirty="0" smtClean="0">
                <a:solidFill>
                  <a:srgbClr val="F8AC1A"/>
                </a:solidFill>
                <a:latin typeface="Calibri"/>
                <a:cs typeface="Calibri"/>
              </a:rPr>
              <a:t>MILLION</a:t>
            </a:r>
            <a:r>
              <a:rPr lang="en-GB" sz="6000" b="1" dirty="0">
                <a:cs typeface="Calibri"/>
              </a:rPr>
              <a:t> + </a:t>
            </a:r>
            <a:endParaRPr lang="en-GB" sz="6000" b="1" dirty="0" smtClean="0">
              <a:latin typeface="Calibri"/>
              <a:cs typeface="Calibri"/>
            </a:endParaRPr>
          </a:p>
          <a:p>
            <a:pPr algn="r">
              <a:lnSpc>
                <a:spcPct val="70000"/>
              </a:lnSpc>
            </a:pPr>
            <a:r>
              <a:rPr lang="en-GB" sz="4000" b="1" dirty="0" smtClean="0">
                <a:latin typeface="Calibri"/>
                <a:cs typeface="Calibri"/>
              </a:rPr>
              <a:t>VICTIMS PER DAY</a:t>
            </a:r>
          </a:p>
          <a:p>
            <a:pPr algn="r">
              <a:lnSpc>
                <a:spcPct val="70000"/>
              </a:lnSpc>
            </a:pPr>
            <a:endParaRPr lang="en-GB" dirty="0">
              <a:solidFill>
                <a:srgbClr val="FF0000"/>
              </a:solidFill>
              <a:latin typeface="Calibri"/>
              <a:cs typeface="Calibri"/>
            </a:endParaRPr>
          </a:p>
        </p:txBody>
      </p:sp>
      <p:pic>
        <p:nvPicPr>
          <p:cNvPr id="5" name="Picture 4" descr="PerSecon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5083724"/>
            <a:ext cx="901700" cy="901700"/>
          </a:xfrm>
          <a:prstGeom prst="rect">
            <a:avLst/>
          </a:prstGeom>
        </p:spPr>
      </p:pic>
      <p:sp>
        <p:nvSpPr>
          <p:cNvPr id="10" name="Rectangle 9"/>
          <p:cNvSpPr/>
          <p:nvPr/>
        </p:nvSpPr>
        <p:spPr>
          <a:xfrm>
            <a:off x="2900460" y="6544322"/>
            <a:ext cx="6226606" cy="230832"/>
          </a:xfrm>
          <a:prstGeom prst="rect">
            <a:avLst/>
          </a:prstGeom>
        </p:spPr>
        <p:txBody>
          <a:bodyPr wrap="square">
            <a:spAutoFit/>
          </a:bodyPr>
          <a:lstStyle/>
          <a:p>
            <a:pPr algn="r"/>
            <a:r>
              <a:rPr lang="en-GB" sz="900" b="1" dirty="0" smtClean="0"/>
              <a:t>SEE EXTRAPOLATION CALCULATIONS *</a:t>
            </a:r>
            <a:endParaRPr lang="en-GB" sz="9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3733" y="2918883"/>
            <a:ext cx="741416" cy="1028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3185" y="1655001"/>
            <a:ext cx="687526" cy="6875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93060" y="2456144"/>
            <a:ext cx="7660125" cy="338554"/>
          </a:xfrm>
          <a:prstGeom prst="rect">
            <a:avLst/>
          </a:prstGeom>
          <a:noFill/>
        </p:spPr>
        <p:txBody>
          <a:bodyPr wrap="square">
            <a:spAutoFit/>
          </a:bodyPr>
          <a:lstStyle/>
          <a:p>
            <a:r>
              <a:rPr lang="en-GB" sz="1600" b="1" dirty="0" smtClean="0">
                <a:latin typeface="Calibri"/>
                <a:cs typeface="Calibri"/>
              </a:rPr>
              <a:t>NEARLY 2.8 TIMES AS MANY BABIES BORN EACH YEAR</a:t>
            </a:r>
            <a:endParaRPr lang="en-GB" sz="1600" b="1" dirty="0">
              <a:latin typeface="Calibri"/>
              <a:cs typeface="Calibri"/>
            </a:endParaRPr>
          </a:p>
        </p:txBody>
      </p:sp>
      <p:cxnSp>
        <p:nvCxnSpPr>
          <p:cNvPr id="14" name="Straight Connector 13"/>
          <p:cNvCxnSpPr/>
          <p:nvPr/>
        </p:nvCxnSpPr>
        <p:spPr>
          <a:xfrm>
            <a:off x="418605" y="2356766"/>
            <a:ext cx="4424064" cy="0"/>
          </a:xfrm>
          <a:prstGeom prst="line">
            <a:avLst/>
          </a:prstGeom>
          <a:ln>
            <a:solidFill>
              <a:schemeClr val="tx1"/>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548281" y="4380000"/>
            <a:ext cx="7660125" cy="338554"/>
          </a:xfrm>
          <a:prstGeom prst="rect">
            <a:avLst/>
          </a:prstGeom>
          <a:noFill/>
        </p:spPr>
        <p:txBody>
          <a:bodyPr wrap="square">
            <a:spAutoFit/>
          </a:bodyPr>
          <a:lstStyle/>
          <a:p>
            <a:r>
              <a:rPr lang="en-GB" sz="1600" b="1" dirty="0" smtClean="0">
                <a:latin typeface="Calibri"/>
                <a:cs typeface="Calibri"/>
              </a:rPr>
              <a:t>ENOUGH TO FILL WEMBLEY STADIUM (ENGLAND) MORE THAN 10 TIMES</a:t>
            </a:r>
            <a:endParaRPr lang="en-GB" sz="1600" b="1" dirty="0">
              <a:latin typeface="Calibri"/>
              <a:cs typeface="Calibri"/>
            </a:endParaRPr>
          </a:p>
        </p:txBody>
      </p:sp>
      <p:cxnSp>
        <p:nvCxnSpPr>
          <p:cNvPr id="16" name="Straight Connector 15"/>
          <p:cNvCxnSpPr/>
          <p:nvPr/>
        </p:nvCxnSpPr>
        <p:spPr>
          <a:xfrm>
            <a:off x="3179170" y="4280622"/>
            <a:ext cx="5615914" cy="0"/>
          </a:xfrm>
          <a:prstGeom prst="line">
            <a:avLst/>
          </a:prstGeom>
          <a:ln>
            <a:solidFill>
              <a:schemeClr val="tx1"/>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905639"/>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orld-map-solo_2.jpg"/>
          <p:cNvPicPr>
            <a:picLocks noChangeAspect="1"/>
          </p:cNvPicPr>
          <p:nvPr/>
        </p:nvPicPr>
        <p:blipFill>
          <a:blip r:embed="rId3">
            <a:alphaModFix amt="31000"/>
          </a:blip>
          <a:srcRect l="5772" t="3142" r="5916" b="1862"/>
          <a:stretch>
            <a:fillRect/>
          </a:stretch>
        </p:blipFill>
        <p:spPr>
          <a:xfrm>
            <a:off x="0" y="342900"/>
            <a:ext cx="9144000" cy="6858000"/>
          </a:xfrm>
          <a:prstGeom prst="rect">
            <a:avLst/>
          </a:prstGeom>
        </p:spPr>
      </p:pic>
      <p:sp>
        <p:nvSpPr>
          <p:cNvPr id="6" name="TextBox 5"/>
          <p:cNvSpPr txBox="1"/>
          <p:nvPr/>
        </p:nvSpPr>
        <p:spPr>
          <a:xfrm>
            <a:off x="541338" y="660698"/>
            <a:ext cx="7904745" cy="461665"/>
          </a:xfrm>
          <a:prstGeom prst="rect">
            <a:avLst/>
          </a:prstGeom>
          <a:noFill/>
        </p:spPr>
        <p:txBody>
          <a:bodyPr wrap="square" rtlCol="0">
            <a:spAutoFit/>
          </a:bodyPr>
          <a:lstStyle/>
          <a:p>
            <a:r>
              <a:rPr lang="en-US" sz="2400" b="1" cap="small" dirty="0" smtClean="0">
                <a:solidFill>
                  <a:srgbClr val="F8AC1A"/>
                </a:solidFill>
                <a:latin typeface="Calibri"/>
                <a:cs typeface="Calibri"/>
              </a:rPr>
              <a:t>THE SCALE OF CONSUMER CYBERCRIME</a:t>
            </a:r>
            <a:endParaRPr lang="en-US" sz="2400" b="1" cap="small" dirty="0">
              <a:solidFill>
                <a:srgbClr val="F8AC1A"/>
              </a:solidFill>
              <a:latin typeface="Calibri"/>
              <a:cs typeface="Calibri"/>
            </a:endParaRPr>
          </a:p>
        </p:txBody>
      </p:sp>
      <p:sp>
        <p:nvSpPr>
          <p:cNvPr id="7" name="TextBox 6"/>
          <p:cNvSpPr txBox="1"/>
          <p:nvPr/>
        </p:nvSpPr>
        <p:spPr>
          <a:xfrm>
            <a:off x="3057255" y="1906749"/>
            <a:ext cx="5900475" cy="1877437"/>
          </a:xfrm>
          <a:prstGeom prst="rect">
            <a:avLst/>
          </a:prstGeom>
          <a:noFill/>
        </p:spPr>
        <p:txBody>
          <a:bodyPr wrap="square" rtlCol="0">
            <a:spAutoFit/>
          </a:bodyPr>
          <a:lstStyle/>
          <a:p>
            <a:r>
              <a:rPr lang="en-GB" sz="4400" b="1" dirty="0" smtClean="0">
                <a:latin typeface="Calibri"/>
                <a:cs typeface="Calibri"/>
              </a:rPr>
              <a:t>50</a:t>
            </a:r>
            <a:r>
              <a:rPr lang="en-GB" sz="4400" b="1" dirty="0" smtClean="0">
                <a:solidFill>
                  <a:schemeClr val="tx1">
                    <a:lumMod val="65000"/>
                  </a:schemeClr>
                </a:solidFill>
                <a:cs typeface="Calibri"/>
              </a:rPr>
              <a:t>%</a:t>
            </a:r>
            <a:r>
              <a:rPr lang="en-GB" sz="3200" b="1" dirty="0" smtClean="0">
                <a:solidFill>
                  <a:srgbClr val="FFFFFF"/>
                </a:solidFill>
                <a:cs typeface="Calibri"/>
              </a:rPr>
              <a:t> </a:t>
            </a:r>
            <a:r>
              <a:rPr lang="en-GB" sz="4400" b="1" dirty="0" smtClean="0">
                <a:cs typeface="Calibri"/>
              </a:rPr>
              <a:t>OF </a:t>
            </a:r>
            <a:r>
              <a:rPr lang="en-GB" sz="4400" b="1" dirty="0">
                <a:cs typeface="Calibri"/>
              </a:rPr>
              <a:t>ONLINE ADULTS</a:t>
            </a:r>
            <a:r>
              <a:rPr lang="en-GB" sz="3600" b="1" dirty="0" smtClean="0">
                <a:latin typeface="Calibri"/>
                <a:cs typeface="Calibri"/>
              </a:rPr>
              <a:t/>
            </a:r>
            <a:br>
              <a:rPr lang="en-GB" sz="3600" b="1" dirty="0" smtClean="0">
                <a:latin typeface="Calibri"/>
                <a:cs typeface="Calibri"/>
              </a:rPr>
            </a:br>
            <a:r>
              <a:rPr lang="en-US" b="1" dirty="0" smtClean="0">
                <a:solidFill>
                  <a:srgbClr val="F8AC1A"/>
                </a:solidFill>
                <a:latin typeface="Calibri"/>
                <a:cs typeface="Calibri"/>
              </a:rPr>
              <a:t>HAVE BEEN VICTIMS OF CYBERCRIME AND / OR NEGATIVE ONLINE SITUATIONS IN THE PAST YEAR</a:t>
            </a:r>
            <a:br>
              <a:rPr lang="en-US" b="1" dirty="0" smtClean="0">
                <a:solidFill>
                  <a:srgbClr val="F8AC1A"/>
                </a:solidFill>
                <a:latin typeface="Calibri"/>
                <a:cs typeface="Calibri"/>
              </a:rPr>
            </a:br>
            <a:r>
              <a:rPr lang="en-US" b="1" dirty="0" smtClean="0">
                <a:solidFill>
                  <a:srgbClr val="F8AC1A"/>
                </a:solidFill>
                <a:latin typeface="Calibri"/>
                <a:cs typeface="Calibri"/>
              </a:rPr>
              <a:t>(e.g., RECEIVED NUDE IMAGES FROM STRANGERS OR WERE BULLIED OR STALKED ONLINE)</a:t>
            </a:r>
            <a:endParaRPr lang="en-GB" b="1" dirty="0" smtClean="0">
              <a:solidFill>
                <a:srgbClr val="F8AC1A"/>
              </a:solidFill>
              <a:latin typeface="Calibri"/>
              <a:cs typeface="Calibri"/>
            </a:endParaRPr>
          </a:p>
        </p:txBody>
      </p:sp>
      <p:sp>
        <p:nvSpPr>
          <p:cNvPr id="13" name="TextBox 12"/>
          <p:cNvSpPr txBox="1"/>
          <p:nvPr/>
        </p:nvSpPr>
        <p:spPr>
          <a:xfrm>
            <a:off x="367308" y="4366144"/>
            <a:ext cx="6257022" cy="1569660"/>
          </a:xfrm>
          <a:prstGeom prst="rect">
            <a:avLst/>
          </a:prstGeom>
          <a:noFill/>
        </p:spPr>
        <p:txBody>
          <a:bodyPr wrap="square" rtlCol="0">
            <a:spAutoFit/>
          </a:bodyPr>
          <a:lstStyle/>
          <a:p>
            <a:r>
              <a:rPr lang="en-GB" sz="6000" b="1" dirty="0" smtClean="0">
                <a:latin typeface="Calibri"/>
                <a:cs typeface="Calibri"/>
              </a:rPr>
              <a:t>41</a:t>
            </a:r>
            <a:r>
              <a:rPr lang="en-GB" sz="5400" b="1" dirty="0" smtClean="0">
                <a:solidFill>
                  <a:schemeClr val="tx1">
                    <a:lumMod val="65000"/>
                  </a:schemeClr>
                </a:solidFill>
                <a:cs typeface="Calibri"/>
              </a:rPr>
              <a:t>%</a:t>
            </a:r>
            <a:r>
              <a:rPr lang="en-GB" sz="4000" b="1" dirty="0" smtClean="0">
                <a:solidFill>
                  <a:srgbClr val="FFFFFF"/>
                </a:solidFill>
                <a:latin typeface="Calibri"/>
                <a:cs typeface="Calibri"/>
              </a:rPr>
              <a:t> OF ONLINE ADULTS </a:t>
            </a:r>
          </a:p>
          <a:p>
            <a:r>
              <a:rPr lang="en-US" b="1" dirty="0">
                <a:solidFill>
                  <a:srgbClr val="F8AC1A"/>
                </a:solidFill>
                <a:latin typeface="Calibri"/>
                <a:cs typeface="Calibri"/>
              </a:rPr>
              <a:t>HAVE FALLEN VICTIM TO ATTACKS SUCH AS MALWARE, VIRUSES, HACKING, SCAMS, FRAUD </a:t>
            </a:r>
            <a:r>
              <a:rPr lang="en-US" b="1" dirty="0" smtClean="0">
                <a:solidFill>
                  <a:srgbClr val="F8AC1A"/>
                </a:solidFill>
                <a:latin typeface="Calibri"/>
                <a:cs typeface="Calibri"/>
              </a:rPr>
              <a:t>AND </a:t>
            </a:r>
            <a:r>
              <a:rPr lang="en-US" b="1" dirty="0">
                <a:solidFill>
                  <a:srgbClr val="F8AC1A"/>
                </a:solidFill>
                <a:latin typeface="Calibri"/>
                <a:cs typeface="Calibri"/>
              </a:rPr>
              <a:t>THEFT</a:t>
            </a:r>
            <a:endParaRPr lang="en-GB" b="1" dirty="0">
              <a:solidFill>
                <a:srgbClr val="F8AC1A"/>
              </a:solidFill>
              <a:latin typeface="Calibri"/>
              <a:cs typeface="Calibri"/>
            </a:endParaRPr>
          </a:p>
        </p:txBody>
      </p:sp>
      <p:pic>
        <p:nvPicPr>
          <p:cNvPr id="1029" name="Picture 5" descr="C:\Users\E025303\Desktop\2.png"/>
          <p:cNvPicPr>
            <a:picLocks noChangeAspect="1" noChangeArrowheads="1"/>
          </p:cNvPicPr>
          <p:nvPr/>
        </p:nvPicPr>
        <p:blipFill rotWithShape="1">
          <a:blip r:embed="rId4"/>
          <a:srcRect r="32522"/>
          <a:stretch/>
        </p:blipFill>
        <p:spPr bwMode="auto">
          <a:xfrm>
            <a:off x="649965" y="1122363"/>
            <a:ext cx="2055717" cy="28871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Group 6"/>
          <p:cNvPicPr>
            <a:picLocks noChangeArrowheads="1"/>
          </p:cNvPicPr>
          <p:nvPr/>
        </p:nvPicPr>
        <p:blipFill>
          <a:blip r:embed="rId5">
            <a:extLst>
              <a:ext uri="{28A0092B-C50C-407E-A947-70E740481C1C}">
                <a14:useLocalDpi xmlns:a14="http://schemas.microsoft.com/office/drawing/2010/main" val="0"/>
              </a:ext>
            </a:extLst>
          </a:blip>
          <a:srcRect t="-938" r="-465" b="-2316"/>
          <a:stretch>
            <a:fillRect/>
          </a:stretch>
        </p:blipFill>
        <p:spPr bwMode="auto">
          <a:xfrm>
            <a:off x="6788150" y="4103224"/>
            <a:ext cx="2057400" cy="209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World-map-solo_2.jpg"/>
          <p:cNvPicPr>
            <a:picLocks noChangeAspect="1"/>
          </p:cNvPicPr>
          <p:nvPr/>
        </p:nvPicPr>
        <p:blipFill>
          <a:blip r:embed="rId3">
            <a:alphaModFix amt="31000"/>
          </a:blip>
          <a:srcRect l="5772" t="3142" r="5916" b="1862"/>
          <a:stretch>
            <a:fillRect/>
          </a:stretch>
        </p:blipFill>
        <p:spPr>
          <a:xfrm>
            <a:off x="-2" y="36007"/>
            <a:ext cx="9144000" cy="6858000"/>
          </a:xfrm>
          <a:prstGeom prst="rect">
            <a:avLst/>
          </a:prstGeom>
        </p:spPr>
      </p:pic>
      <p:sp>
        <p:nvSpPr>
          <p:cNvPr id="6" name="TextBox 5"/>
          <p:cNvSpPr txBox="1"/>
          <p:nvPr/>
        </p:nvSpPr>
        <p:spPr>
          <a:xfrm>
            <a:off x="558822" y="525231"/>
            <a:ext cx="8419782" cy="461665"/>
          </a:xfrm>
          <a:prstGeom prst="rect">
            <a:avLst/>
          </a:prstGeom>
          <a:noFill/>
        </p:spPr>
        <p:txBody>
          <a:bodyPr wrap="square" rtlCol="0">
            <a:spAutoFit/>
          </a:bodyPr>
          <a:lstStyle/>
          <a:p>
            <a:pPr>
              <a:defRPr/>
            </a:pPr>
            <a:r>
              <a:rPr lang="en-US" sz="2400" b="1" dirty="0" smtClean="0">
                <a:solidFill>
                  <a:srgbClr val="F8AC1A"/>
                </a:solidFill>
                <a:cs typeface="Calibri"/>
              </a:rPr>
              <a:t>BLURRING BETWEEN </a:t>
            </a:r>
            <a:r>
              <a:rPr lang="en-US" sz="2400" b="1" dirty="0">
                <a:solidFill>
                  <a:srgbClr val="F8AC1A"/>
                </a:solidFill>
                <a:cs typeface="Calibri"/>
              </a:rPr>
              <a:t>WORK AND </a:t>
            </a:r>
            <a:r>
              <a:rPr lang="en-US" sz="2400" b="1" dirty="0" smtClean="0">
                <a:solidFill>
                  <a:srgbClr val="F8AC1A"/>
                </a:solidFill>
                <a:cs typeface="Calibri"/>
              </a:rPr>
              <a:t>PLAY</a:t>
            </a:r>
            <a:endParaRPr lang="en-US" sz="2400" b="1" dirty="0">
              <a:solidFill>
                <a:srgbClr val="F8AC1A"/>
              </a:solidFill>
              <a:cs typeface="Calibri"/>
            </a:endParaRPr>
          </a:p>
        </p:txBody>
      </p:sp>
      <p:sp>
        <p:nvSpPr>
          <p:cNvPr id="18" name="Content Placeholder 2"/>
          <p:cNvSpPr txBox="1">
            <a:spLocks/>
          </p:cNvSpPr>
          <p:nvPr/>
        </p:nvSpPr>
        <p:spPr>
          <a:xfrm>
            <a:off x="1252603" y="1374526"/>
            <a:ext cx="7756644" cy="65971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6600" b="1" dirty="0" smtClean="0">
                <a:solidFill>
                  <a:schemeClr val="tx1"/>
                </a:solidFill>
                <a:latin typeface="Calibri"/>
                <a:cs typeface="Calibri"/>
              </a:rPr>
              <a:t>49</a:t>
            </a:r>
            <a:r>
              <a:rPr lang="en-US" sz="6600" b="1" dirty="0" smtClean="0">
                <a:solidFill>
                  <a:schemeClr val="tx1">
                    <a:lumMod val="65000"/>
                  </a:schemeClr>
                </a:solidFill>
                <a:latin typeface="Calibri"/>
                <a:cs typeface="Calibri"/>
              </a:rPr>
              <a:t>%</a:t>
            </a:r>
            <a:r>
              <a:rPr lang="en-US" sz="5400" dirty="0" smtClean="0">
                <a:solidFill>
                  <a:srgbClr val="F8AC1A"/>
                </a:solidFill>
                <a:latin typeface="Calibri"/>
                <a:cs typeface="Calibri"/>
              </a:rPr>
              <a:t> </a:t>
            </a:r>
            <a:r>
              <a:rPr lang="en-US" sz="2000" b="1" cap="all" dirty="0">
                <a:solidFill>
                  <a:srgbClr val="F8AC1A"/>
                </a:solidFill>
                <a:latin typeface="Calibri"/>
                <a:cs typeface="Calibri"/>
              </a:rPr>
              <a:t>USE THEIR PERSONAL DEVICE FOR WORK AND </a:t>
            </a:r>
            <a:r>
              <a:rPr lang="en-US" sz="2000" b="1" cap="all" dirty="0" smtClean="0">
                <a:solidFill>
                  <a:srgbClr val="F8AC1A"/>
                </a:solidFill>
                <a:latin typeface="Calibri"/>
                <a:cs typeface="Calibri"/>
              </a:rPr>
              <a:t>PLAY* </a:t>
            </a:r>
            <a:endParaRPr lang="en-US" sz="2000" b="1" cap="all" dirty="0">
              <a:solidFill>
                <a:srgbClr val="F8AC1A"/>
              </a:solidFill>
              <a:latin typeface="Calibri"/>
              <a:cs typeface="Calibri"/>
            </a:endParaRPr>
          </a:p>
        </p:txBody>
      </p:sp>
      <p:sp>
        <p:nvSpPr>
          <p:cNvPr id="21" name="Content Placeholder 2"/>
          <p:cNvSpPr txBox="1">
            <a:spLocks/>
          </p:cNvSpPr>
          <p:nvPr/>
        </p:nvSpPr>
        <p:spPr>
          <a:xfrm>
            <a:off x="360218" y="3465007"/>
            <a:ext cx="8423563" cy="139242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6600" b="1" dirty="0" smtClean="0">
                <a:solidFill>
                  <a:schemeClr val="tx1"/>
                </a:solidFill>
                <a:latin typeface="Calibri"/>
                <a:cs typeface="Calibri"/>
              </a:rPr>
              <a:t>30</a:t>
            </a:r>
            <a:r>
              <a:rPr lang="en-US" sz="6600" b="1" dirty="0" smtClean="0">
                <a:solidFill>
                  <a:schemeClr val="tx1">
                    <a:lumMod val="65000"/>
                  </a:schemeClr>
                </a:solidFill>
                <a:latin typeface="Calibri"/>
                <a:cs typeface="Calibri"/>
              </a:rPr>
              <a:t>%</a:t>
            </a:r>
            <a:r>
              <a:rPr lang="en-US" sz="5400" dirty="0" smtClean="0">
                <a:solidFill>
                  <a:srgbClr val="F8AC1A"/>
                </a:solidFill>
                <a:latin typeface="Calibri"/>
                <a:cs typeface="Calibri"/>
              </a:rPr>
              <a:t> </a:t>
            </a:r>
            <a:r>
              <a:rPr lang="en-US" sz="2000" b="1" cap="all" dirty="0">
                <a:solidFill>
                  <a:srgbClr val="F8AC1A"/>
                </a:solidFill>
                <a:latin typeface="Calibri"/>
                <a:cs typeface="Calibri"/>
              </a:rPr>
              <a:t>OF PARENTS let THEIR kids play, download and shop on THEIR WORK DEVICE **</a:t>
            </a:r>
          </a:p>
        </p:txBody>
      </p:sp>
      <p:sp>
        <p:nvSpPr>
          <p:cNvPr id="7" name="Content Placeholder 2"/>
          <p:cNvSpPr txBox="1">
            <a:spLocks/>
          </p:cNvSpPr>
          <p:nvPr/>
        </p:nvSpPr>
        <p:spPr>
          <a:xfrm>
            <a:off x="1363295" y="2389198"/>
            <a:ext cx="7201162" cy="65971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6600" b="1" dirty="0" smtClean="0">
                <a:solidFill>
                  <a:schemeClr val="tx1"/>
                </a:solidFill>
                <a:latin typeface="Calibri"/>
                <a:cs typeface="Calibri"/>
              </a:rPr>
              <a:t>36</a:t>
            </a:r>
            <a:r>
              <a:rPr lang="en-US" sz="6600" b="1" dirty="0" smtClean="0">
                <a:solidFill>
                  <a:schemeClr val="tx1">
                    <a:lumMod val="65000"/>
                  </a:schemeClr>
                </a:solidFill>
                <a:latin typeface="Calibri"/>
                <a:cs typeface="Calibri"/>
              </a:rPr>
              <a:t>%</a:t>
            </a:r>
            <a:r>
              <a:rPr lang="en-US" sz="5400" dirty="0" smtClean="0">
                <a:solidFill>
                  <a:srgbClr val="F8AC1A"/>
                </a:solidFill>
                <a:latin typeface="Calibri"/>
                <a:cs typeface="Calibri"/>
              </a:rPr>
              <a:t> </a:t>
            </a:r>
            <a:r>
              <a:rPr lang="en-US" sz="2000" b="1" cap="all" dirty="0">
                <a:solidFill>
                  <a:srgbClr val="F8AC1A"/>
                </a:solidFill>
                <a:latin typeface="Calibri"/>
                <a:cs typeface="Calibri"/>
              </a:rPr>
              <a:t>say their company has no policy on use of PERSONAL DEVICEs FOR </a:t>
            </a:r>
            <a:r>
              <a:rPr lang="en-US" sz="2000" b="1" cap="all" dirty="0" smtClean="0">
                <a:solidFill>
                  <a:srgbClr val="F8AC1A"/>
                </a:solidFill>
                <a:latin typeface="Calibri"/>
                <a:cs typeface="Calibri"/>
              </a:rPr>
              <a:t>WORK*</a:t>
            </a:r>
            <a:endParaRPr lang="en-US" sz="2000" b="1" cap="all" dirty="0">
              <a:solidFill>
                <a:srgbClr val="F8AC1A"/>
              </a:solidFill>
              <a:latin typeface="Calibri"/>
              <a:cs typeface="Calibri"/>
            </a:endParaRPr>
          </a:p>
        </p:txBody>
      </p:sp>
      <p:sp>
        <p:nvSpPr>
          <p:cNvPr id="2" name="Rectangle 1"/>
          <p:cNvSpPr/>
          <p:nvPr/>
        </p:nvSpPr>
        <p:spPr>
          <a:xfrm>
            <a:off x="5714081" y="6444679"/>
            <a:ext cx="3352800" cy="215444"/>
          </a:xfrm>
          <a:prstGeom prst="rect">
            <a:avLst/>
          </a:prstGeom>
        </p:spPr>
        <p:txBody>
          <a:bodyPr wrap="square">
            <a:spAutoFit/>
          </a:bodyPr>
          <a:lstStyle/>
          <a:p>
            <a:pPr algn="r"/>
            <a:r>
              <a:rPr lang="en-US" sz="800" b="1" cap="all" dirty="0" smtClean="0">
                <a:cs typeface="Calibri"/>
              </a:rPr>
              <a:t>*AMONG WORKING ADULTS</a:t>
            </a:r>
            <a:endParaRPr lang="en-GB" sz="800" dirty="0"/>
          </a:p>
        </p:txBody>
      </p:sp>
      <p:sp>
        <p:nvSpPr>
          <p:cNvPr id="9" name="Rectangle 8"/>
          <p:cNvSpPr/>
          <p:nvPr/>
        </p:nvSpPr>
        <p:spPr>
          <a:xfrm>
            <a:off x="2698169" y="4812545"/>
            <a:ext cx="2278528" cy="1877437"/>
          </a:xfrm>
          <a:prstGeom prst="rect">
            <a:avLst/>
          </a:prstGeom>
        </p:spPr>
        <p:txBody>
          <a:bodyPr wrap="square">
            <a:spAutoFit/>
          </a:bodyPr>
          <a:lstStyle/>
          <a:p>
            <a:r>
              <a:rPr lang="en-US" sz="4400" b="1" dirty="0" smtClean="0">
                <a:cs typeface="Calibri"/>
              </a:rPr>
              <a:t>49</a:t>
            </a:r>
            <a:r>
              <a:rPr lang="en-GB" sz="4400" b="1" dirty="0" smtClean="0">
                <a:solidFill>
                  <a:schemeClr val="tx1">
                    <a:lumMod val="65000"/>
                  </a:schemeClr>
                </a:solidFill>
                <a:cs typeface="Calibri"/>
              </a:rPr>
              <a:t>% </a:t>
            </a:r>
          </a:p>
          <a:p>
            <a:r>
              <a:rPr lang="en-GB" sz="1400" cap="all" dirty="0" smtClean="0">
                <a:cs typeface="Calibri"/>
              </a:rPr>
              <a:t>OF RESPONDENTS Access or send personal emails through their work device*</a:t>
            </a:r>
            <a:endParaRPr lang="en-US" sz="1400" cap="all" dirty="0">
              <a:cs typeface="Calibri"/>
            </a:endParaRPr>
          </a:p>
          <a:p>
            <a:endParaRPr lang="en-US" sz="1600" b="1" dirty="0" smtClean="0">
              <a:latin typeface="Calibri"/>
              <a:cs typeface="Calibri"/>
            </a:endParaRPr>
          </a:p>
        </p:txBody>
      </p:sp>
      <p:sp>
        <p:nvSpPr>
          <p:cNvPr id="10" name="Rectangle 9"/>
          <p:cNvSpPr/>
          <p:nvPr/>
        </p:nvSpPr>
        <p:spPr>
          <a:xfrm>
            <a:off x="4892310" y="4812663"/>
            <a:ext cx="2134791" cy="1661993"/>
          </a:xfrm>
          <a:prstGeom prst="rect">
            <a:avLst/>
          </a:prstGeom>
        </p:spPr>
        <p:txBody>
          <a:bodyPr wrap="square">
            <a:spAutoFit/>
          </a:bodyPr>
          <a:lstStyle/>
          <a:p>
            <a:r>
              <a:rPr lang="en-US" sz="4400" b="1" dirty="0">
                <a:cs typeface="Calibri"/>
              </a:rPr>
              <a:t>34</a:t>
            </a:r>
            <a:r>
              <a:rPr lang="en-GB" sz="4400" b="1" dirty="0" smtClean="0">
                <a:solidFill>
                  <a:schemeClr val="tx1">
                    <a:lumMod val="65000"/>
                  </a:schemeClr>
                </a:solidFill>
                <a:cs typeface="Calibri"/>
              </a:rPr>
              <a:t>% </a:t>
            </a:r>
          </a:p>
          <a:p>
            <a:r>
              <a:rPr lang="en-GB" sz="1400" cap="all" dirty="0" smtClean="0">
                <a:cs typeface="Calibri"/>
              </a:rPr>
              <a:t>Access their social network through their work device*</a:t>
            </a:r>
            <a:endParaRPr lang="en-US" sz="1400" cap="all" dirty="0">
              <a:cs typeface="Calibri"/>
            </a:endParaRPr>
          </a:p>
          <a:p>
            <a:endParaRPr lang="en-US" sz="1600" b="1" dirty="0" smtClean="0">
              <a:latin typeface="Calibri"/>
              <a:cs typeface="Calibri"/>
            </a:endParaRPr>
          </a:p>
        </p:txBody>
      </p:sp>
      <p:sp>
        <p:nvSpPr>
          <p:cNvPr id="11" name="Rectangle 10"/>
          <p:cNvSpPr/>
          <p:nvPr/>
        </p:nvSpPr>
        <p:spPr>
          <a:xfrm>
            <a:off x="6739208" y="4800373"/>
            <a:ext cx="2270039" cy="1661993"/>
          </a:xfrm>
          <a:prstGeom prst="rect">
            <a:avLst/>
          </a:prstGeom>
        </p:spPr>
        <p:txBody>
          <a:bodyPr wrap="square">
            <a:spAutoFit/>
          </a:bodyPr>
          <a:lstStyle/>
          <a:p>
            <a:r>
              <a:rPr lang="en-US" sz="4400" b="1" dirty="0">
                <a:cs typeface="Calibri"/>
              </a:rPr>
              <a:t>27</a:t>
            </a:r>
            <a:r>
              <a:rPr lang="en-GB" sz="4400" b="1" dirty="0" smtClean="0">
                <a:solidFill>
                  <a:schemeClr val="tx1">
                    <a:lumMod val="65000"/>
                  </a:schemeClr>
                </a:solidFill>
                <a:cs typeface="Calibri"/>
              </a:rPr>
              <a:t>% </a:t>
            </a:r>
          </a:p>
          <a:p>
            <a:r>
              <a:rPr lang="en-GB" sz="1400" cap="all" dirty="0" smtClean="0">
                <a:cs typeface="Calibri"/>
              </a:rPr>
              <a:t>Store personal information on their work device*</a:t>
            </a:r>
            <a:endParaRPr lang="en-US" sz="1400" cap="all" dirty="0">
              <a:cs typeface="Calibri"/>
            </a:endParaRPr>
          </a:p>
          <a:p>
            <a:endParaRPr lang="en-US" sz="1600" b="1" dirty="0" smtClean="0">
              <a:latin typeface="Calibri"/>
              <a:cs typeface="Calibri"/>
            </a:endParaRPr>
          </a:p>
        </p:txBody>
      </p:sp>
      <p:sp>
        <p:nvSpPr>
          <p:cNvPr id="12" name="Rectangle 11"/>
          <p:cNvSpPr/>
          <p:nvPr/>
        </p:nvSpPr>
        <p:spPr>
          <a:xfrm>
            <a:off x="5714081" y="6606071"/>
            <a:ext cx="3352800" cy="215444"/>
          </a:xfrm>
          <a:prstGeom prst="rect">
            <a:avLst/>
          </a:prstGeom>
        </p:spPr>
        <p:txBody>
          <a:bodyPr wrap="square">
            <a:spAutoFit/>
          </a:bodyPr>
          <a:lstStyle/>
          <a:p>
            <a:pPr algn="r"/>
            <a:r>
              <a:rPr lang="en-US" sz="800" b="1" cap="all" dirty="0" smtClean="0">
                <a:cs typeface="Calibri"/>
              </a:rPr>
              <a:t>**AMONG PARENTS WHO </a:t>
            </a:r>
            <a:r>
              <a:rPr lang="en-US" sz="800" b="1" cap="all" dirty="0">
                <a:cs typeface="Calibri"/>
              </a:rPr>
              <a:t>USE DEVICES  PROVIDED BY THEIR EMPLOYER</a:t>
            </a:r>
            <a:endParaRPr lang="en-GB" sz="800" dirty="0"/>
          </a:p>
        </p:txBody>
      </p:sp>
      <p:pic>
        <p:nvPicPr>
          <p:cNvPr id="13" name="Picture 12" descr="C:\Users\E024918\Downloads\shutterstock_127813973.jpg"/>
          <p:cNvPicPr>
            <a:picLocks noChangeAspect="1" noChangeArrowheads="1"/>
          </p:cNvPicPr>
          <p:nvPr/>
        </p:nvPicPr>
        <p:blipFill rotWithShape="1">
          <a:blip r:embed="rId4">
            <a:biLevel thresh="50000"/>
            <a:extLst>
              <a:ext uri="{BEBA8EAE-BF5A-486C-A8C5-ECC9F3942E4B}">
                <a14:imgProps xmlns:a14="http://schemas.microsoft.com/office/drawing/2010/main">
                  <a14:imgLayer r:embed="rId5">
                    <a14:imgEffect>
                      <a14:backgroundRemoval t="70981" b="94815" l="39815" r="59852">
                        <a14:foregroundMark x1="52333" y1="83889" x2="52333" y2="83889"/>
                        <a14:foregroundMark x1="50148" y1="83889" x2="50148" y2="83889"/>
                      </a14:backgroundRemoval>
                    </a14:imgEffect>
                  </a14:imgLayer>
                </a14:imgProps>
              </a:ext>
              <a:ext uri="{28A0092B-C50C-407E-A947-70E740481C1C}">
                <a14:useLocalDpi xmlns:a14="http://schemas.microsoft.com/office/drawing/2010/main" val="0"/>
              </a:ext>
            </a:extLst>
          </a:blip>
          <a:srcRect l="39288" t="70829" r="39533" b="4456"/>
          <a:stretch/>
        </p:blipFill>
        <p:spPr bwMode="auto">
          <a:xfrm>
            <a:off x="360217" y="1374526"/>
            <a:ext cx="996793" cy="116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879682"/>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World-map-solo_2.jpg"/>
          <p:cNvPicPr>
            <a:picLocks noChangeAspect="1"/>
          </p:cNvPicPr>
          <p:nvPr/>
        </p:nvPicPr>
        <p:blipFill>
          <a:blip r:embed="rId3">
            <a:alphaModFix amt="31000"/>
          </a:blip>
          <a:srcRect l="5772" t="3142" r="5916" b="1862"/>
          <a:stretch>
            <a:fillRect/>
          </a:stretch>
        </p:blipFill>
        <p:spPr>
          <a:xfrm>
            <a:off x="0" y="0"/>
            <a:ext cx="9144000" cy="6858000"/>
          </a:xfrm>
          <a:prstGeom prst="rect">
            <a:avLst/>
          </a:prstGeom>
        </p:spPr>
      </p:pic>
      <p:sp>
        <p:nvSpPr>
          <p:cNvPr id="6" name="TextBox 5"/>
          <p:cNvSpPr txBox="1"/>
          <p:nvPr/>
        </p:nvSpPr>
        <p:spPr>
          <a:xfrm>
            <a:off x="541338" y="632464"/>
            <a:ext cx="8419782" cy="461665"/>
          </a:xfrm>
          <a:prstGeom prst="rect">
            <a:avLst/>
          </a:prstGeom>
          <a:noFill/>
        </p:spPr>
        <p:txBody>
          <a:bodyPr wrap="square" rtlCol="0">
            <a:spAutoFit/>
          </a:bodyPr>
          <a:lstStyle/>
          <a:p>
            <a:pPr>
              <a:defRPr/>
            </a:pPr>
            <a:r>
              <a:rPr lang="en-GB" sz="2400" b="1" dirty="0">
                <a:solidFill>
                  <a:srgbClr val="F8AC1A"/>
                </a:solidFill>
                <a:cs typeface="Calibri"/>
              </a:rPr>
              <a:t>ONLINE FILE STORAGE OPENS DOOR TO OVERSHARING</a:t>
            </a:r>
            <a:endParaRPr lang="en-US" sz="2400" b="1" dirty="0">
              <a:solidFill>
                <a:srgbClr val="F8AC1A"/>
              </a:solidFill>
              <a:cs typeface="Calibri"/>
            </a:endParaRPr>
          </a:p>
        </p:txBody>
      </p:sp>
      <p:sp>
        <p:nvSpPr>
          <p:cNvPr id="18" name="Content Placeholder 2"/>
          <p:cNvSpPr txBox="1">
            <a:spLocks/>
          </p:cNvSpPr>
          <p:nvPr/>
        </p:nvSpPr>
        <p:spPr>
          <a:xfrm>
            <a:off x="1345142" y="3705828"/>
            <a:ext cx="3276009" cy="13083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6000" b="1" dirty="0" smtClean="0">
                <a:solidFill>
                  <a:schemeClr val="tx1"/>
                </a:solidFill>
                <a:latin typeface="Calibri"/>
                <a:cs typeface="Calibri"/>
              </a:rPr>
              <a:t>18</a:t>
            </a:r>
            <a:r>
              <a:rPr lang="en-US" sz="6000" b="1" dirty="0" smtClean="0">
                <a:solidFill>
                  <a:schemeClr val="tx1">
                    <a:lumMod val="65000"/>
                  </a:schemeClr>
                </a:solidFill>
                <a:latin typeface="Calibri"/>
                <a:cs typeface="Calibri"/>
              </a:rPr>
              <a:t>%</a:t>
            </a:r>
            <a:r>
              <a:rPr lang="en-US" sz="6000" dirty="0" smtClean="0">
                <a:solidFill>
                  <a:srgbClr val="F8AC1A"/>
                </a:solidFill>
                <a:latin typeface="Calibri"/>
                <a:cs typeface="Calibri"/>
              </a:rPr>
              <a:t> </a:t>
            </a:r>
            <a:r>
              <a:rPr lang="en-US" sz="1400" cap="all" dirty="0">
                <a:solidFill>
                  <a:schemeClr val="tx1"/>
                </a:solidFill>
                <a:cs typeface="Calibri"/>
              </a:rPr>
              <a:t>SHARE </a:t>
            </a:r>
            <a:r>
              <a:rPr lang="en-US" sz="1400" cap="all" dirty="0" smtClean="0">
                <a:solidFill>
                  <a:schemeClr val="tx1"/>
                </a:solidFill>
                <a:cs typeface="Calibri"/>
              </a:rPr>
              <a:t>WITH FRIENDS</a:t>
            </a:r>
            <a:endParaRPr lang="en-US" sz="1400" cap="all" dirty="0">
              <a:solidFill>
                <a:schemeClr val="tx1"/>
              </a:solidFill>
              <a:cs typeface="Calibri"/>
            </a:endParaRPr>
          </a:p>
          <a:p>
            <a:pPr>
              <a:lnSpc>
                <a:spcPct val="90000"/>
              </a:lnSpc>
            </a:pPr>
            <a:endParaRPr lang="en-US" sz="2000" cap="all" dirty="0" smtClean="0">
              <a:solidFill>
                <a:srgbClr val="F8AC1A"/>
              </a:solidFill>
              <a:latin typeface="Calibri"/>
              <a:cs typeface="Calibri"/>
            </a:endParaRPr>
          </a:p>
        </p:txBody>
      </p:sp>
      <p:sp>
        <p:nvSpPr>
          <p:cNvPr id="21" name="Content Placeholder 2"/>
          <p:cNvSpPr txBox="1">
            <a:spLocks/>
          </p:cNvSpPr>
          <p:nvPr/>
        </p:nvSpPr>
        <p:spPr>
          <a:xfrm>
            <a:off x="541336" y="1399496"/>
            <a:ext cx="7654395" cy="13437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6600" b="1" dirty="0" smtClean="0">
                <a:solidFill>
                  <a:schemeClr val="tx1"/>
                </a:solidFill>
                <a:latin typeface="Calibri"/>
                <a:cs typeface="Calibri"/>
              </a:rPr>
              <a:t>24</a:t>
            </a:r>
            <a:r>
              <a:rPr lang="en-US" sz="6600" b="1" dirty="0" smtClean="0">
                <a:solidFill>
                  <a:schemeClr val="tx1">
                    <a:lumMod val="65000"/>
                  </a:schemeClr>
                </a:solidFill>
                <a:latin typeface="Calibri"/>
                <a:cs typeface="Calibri"/>
              </a:rPr>
              <a:t>%</a:t>
            </a:r>
            <a:r>
              <a:rPr lang="en-US" sz="6600" dirty="0" smtClean="0">
                <a:solidFill>
                  <a:srgbClr val="F8AC1A"/>
                </a:solidFill>
                <a:latin typeface="Calibri"/>
                <a:cs typeface="Calibri"/>
              </a:rPr>
              <a:t> </a:t>
            </a:r>
            <a:r>
              <a:rPr lang="en-US" sz="2000" b="1" cap="all" dirty="0">
                <a:solidFill>
                  <a:srgbClr val="F8AC1A"/>
                </a:solidFill>
                <a:latin typeface="Calibri"/>
                <a:cs typeface="Calibri"/>
              </a:rPr>
              <a:t>of users SAVE BOTH WORK AND PERSONAL DOCUMENTS TO THE SAME ONLINE FILE STORAGE ACCOUNT</a:t>
            </a:r>
          </a:p>
        </p:txBody>
      </p:sp>
      <p:sp>
        <p:nvSpPr>
          <p:cNvPr id="7" name="Content Placeholder 2"/>
          <p:cNvSpPr txBox="1">
            <a:spLocks/>
          </p:cNvSpPr>
          <p:nvPr/>
        </p:nvSpPr>
        <p:spPr>
          <a:xfrm>
            <a:off x="2154466" y="5120885"/>
            <a:ext cx="5160734" cy="95152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b="1" cap="all" dirty="0">
                <a:solidFill>
                  <a:srgbClr val="F8AC1A"/>
                </a:solidFill>
                <a:latin typeface="Calibri"/>
                <a:cs typeface="Calibri"/>
              </a:rPr>
              <a:t>Putting both work and personal documents at risk</a:t>
            </a:r>
          </a:p>
        </p:txBody>
      </p:sp>
      <p:sp>
        <p:nvSpPr>
          <p:cNvPr id="2" name="Rectangle 1"/>
          <p:cNvSpPr/>
          <p:nvPr/>
        </p:nvSpPr>
        <p:spPr>
          <a:xfrm>
            <a:off x="4767104" y="3712906"/>
            <a:ext cx="3319532" cy="1160318"/>
          </a:xfrm>
          <a:prstGeom prst="rect">
            <a:avLst/>
          </a:prstGeom>
        </p:spPr>
        <p:txBody>
          <a:bodyPr wrap="square">
            <a:spAutoFit/>
          </a:bodyPr>
          <a:lstStyle/>
          <a:p>
            <a:pPr>
              <a:lnSpc>
                <a:spcPct val="90000"/>
              </a:lnSpc>
              <a:spcBef>
                <a:spcPct val="20000"/>
              </a:spcBef>
            </a:pPr>
            <a:r>
              <a:rPr lang="en-US" sz="6000" b="1" dirty="0">
                <a:cs typeface="Calibri"/>
              </a:rPr>
              <a:t>21</a:t>
            </a:r>
            <a:r>
              <a:rPr lang="en-US" sz="6000" b="1" dirty="0">
                <a:solidFill>
                  <a:schemeClr val="tx1">
                    <a:lumMod val="65000"/>
                  </a:schemeClr>
                </a:solidFill>
                <a:cs typeface="Calibri"/>
              </a:rPr>
              <a:t>%</a:t>
            </a:r>
            <a:r>
              <a:rPr lang="en-US" sz="6000" cap="all" dirty="0">
                <a:solidFill>
                  <a:srgbClr val="F8AC1A"/>
                </a:solidFill>
                <a:cs typeface="Calibri"/>
              </a:rPr>
              <a:t> </a:t>
            </a:r>
            <a:r>
              <a:rPr lang="en-US" sz="1400" cap="all" dirty="0" smtClean="0">
                <a:cs typeface="Calibri"/>
              </a:rPr>
              <a:t>SHARE WITH FAMILY</a:t>
            </a:r>
          </a:p>
          <a:p>
            <a:pPr>
              <a:lnSpc>
                <a:spcPct val="90000"/>
              </a:lnSpc>
              <a:spcBef>
                <a:spcPct val="20000"/>
              </a:spcBef>
            </a:pPr>
            <a:endParaRPr lang="en-US" sz="1400" cap="all" dirty="0">
              <a:cs typeface="Calibri"/>
            </a:endParaRPr>
          </a:p>
        </p:txBody>
      </p:sp>
      <p:pic>
        <p:nvPicPr>
          <p:cNvPr id="9" name="Picture 2" descr="C:\Users\E024918\Downloads\shutterstock_127813973.jpg"/>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69841" t="40158" r="4286" b="40635"/>
          <a:stretch/>
        </p:blipFill>
        <p:spPr bwMode="auto">
          <a:xfrm>
            <a:off x="7600405" y="1094129"/>
            <a:ext cx="1360715" cy="1010101"/>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760677" y="3151743"/>
            <a:ext cx="7654395" cy="65971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2000" b="1" cap="all" dirty="0">
                <a:solidFill>
                  <a:srgbClr val="F8AC1A"/>
                </a:solidFill>
                <a:latin typeface="Calibri"/>
                <a:cs typeface="Calibri"/>
              </a:rPr>
              <a:t>ON SHARING WORK-RELATED INFORMATION THROUGH ONLINE FILE STORAGE SITES:</a:t>
            </a:r>
          </a:p>
        </p:txBody>
      </p:sp>
    </p:spTree>
    <p:extLst>
      <p:ext uri="{BB962C8B-B14F-4D97-AF65-F5344CB8AC3E}">
        <p14:creationId xmlns:p14="http://schemas.microsoft.com/office/powerpoint/2010/main" val="1858195547"/>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orld-map-solo_2.jpg"/>
          <p:cNvPicPr>
            <a:picLocks noChangeAspect="1"/>
          </p:cNvPicPr>
          <p:nvPr/>
        </p:nvPicPr>
        <p:blipFill>
          <a:blip r:embed="rId3">
            <a:alphaModFix amt="31000"/>
          </a:blip>
          <a:srcRect l="5772" t="3142" r="5916" b="1862"/>
          <a:stretch>
            <a:fillRect/>
          </a:stretch>
        </p:blipFill>
        <p:spPr>
          <a:xfrm>
            <a:off x="0" y="-45914"/>
            <a:ext cx="9144000" cy="6858000"/>
          </a:xfrm>
          <a:prstGeom prst="rect">
            <a:avLst/>
          </a:prstGeom>
        </p:spPr>
      </p:pic>
      <p:sp>
        <p:nvSpPr>
          <p:cNvPr id="5" name="Content Placeholder 2"/>
          <p:cNvSpPr txBox="1">
            <a:spLocks/>
          </p:cNvSpPr>
          <p:nvPr/>
        </p:nvSpPr>
        <p:spPr>
          <a:xfrm>
            <a:off x="3305592" y="3077211"/>
            <a:ext cx="2377799" cy="177185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10000"/>
              </a:lnSpc>
              <a:spcBef>
                <a:spcPts val="0"/>
              </a:spcBef>
              <a:buNone/>
            </a:pPr>
            <a:r>
              <a:rPr lang="en-GB" sz="6500" b="1" dirty="0" smtClean="0">
                <a:latin typeface="Calibri"/>
                <a:cs typeface="Calibri"/>
              </a:rPr>
              <a:t>1</a:t>
            </a:r>
            <a:r>
              <a:rPr lang="en-GB" sz="6500" b="1" dirty="0" smtClean="0">
                <a:solidFill>
                  <a:srgbClr val="FFC000"/>
                </a:solidFill>
                <a:latin typeface="Calibri"/>
                <a:cs typeface="Calibri"/>
              </a:rPr>
              <a:t>/</a:t>
            </a:r>
            <a:r>
              <a:rPr lang="en-GB" sz="6500" b="1" dirty="0" smtClean="0">
                <a:latin typeface="Calibri"/>
                <a:cs typeface="Calibri"/>
              </a:rPr>
              <a:t>4</a:t>
            </a:r>
            <a:r>
              <a:rPr lang="en-GB" sz="5500" b="1" dirty="0" smtClean="0">
                <a:latin typeface="Calibri"/>
                <a:cs typeface="Calibri"/>
              </a:rPr>
              <a:t> </a:t>
            </a:r>
            <a:r>
              <a:rPr lang="en-GB" sz="6000" b="1" dirty="0" smtClean="0">
                <a:solidFill>
                  <a:srgbClr val="FF0000"/>
                </a:solidFill>
                <a:latin typeface="Calibri"/>
                <a:cs typeface="Calibri"/>
              </a:rPr>
              <a:t/>
            </a:r>
            <a:br>
              <a:rPr lang="en-GB" sz="6000" b="1" dirty="0" smtClean="0">
                <a:solidFill>
                  <a:srgbClr val="FF0000"/>
                </a:solidFill>
                <a:latin typeface="Calibri"/>
                <a:cs typeface="Calibri"/>
              </a:rPr>
            </a:br>
            <a:r>
              <a:rPr lang="en-GB" sz="1900" cap="all" dirty="0">
                <a:latin typeface="Calibri"/>
                <a:cs typeface="Calibri"/>
              </a:rPr>
              <a:t>OF SOCIAL MEDIA USERS SHARE THEIR SOCIAL MEDIA PASSWORDS WITH OTHERS</a:t>
            </a:r>
          </a:p>
        </p:txBody>
      </p:sp>
      <p:sp>
        <p:nvSpPr>
          <p:cNvPr id="7" name="TextBox 6"/>
          <p:cNvSpPr txBox="1"/>
          <p:nvPr/>
        </p:nvSpPr>
        <p:spPr>
          <a:xfrm>
            <a:off x="513729" y="634194"/>
            <a:ext cx="7904745" cy="461665"/>
          </a:xfrm>
          <a:prstGeom prst="rect">
            <a:avLst/>
          </a:prstGeom>
          <a:noFill/>
        </p:spPr>
        <p:txBody>
          <a:bodyPr wrap="square" rtlCol="0">
            <a:spAutoFit/>
          </a:bodyPr>
          <a:lstStyle/>
          <a:p>
            <a:r>
              <a:rPr lang="en-US" sz="2400" b="1" cap="small" dirty="0" smtClean="0">
                <a:solidFill>
                  <a:srgbClr val="F8AC1A"/>
                </a:solidFill>
                <a:latin typeface="Calibri"/>
                <a:cs typeface="Calibri"/>
              </a:rPr>
              <a:t>RISKY BEHAVIOR ON SOCIAL MEDIA</a:t>
            </a:r>
          </a:p>
        </p:txBody>
      </p:sp>
      <p:sp>
        <p:nvSpPr>
          <p:cNvPr id="8" name="Content Placeholder 2"/>
          <p:cNvSpPr txBox="1">
            <a:spLocks/>
          </p:cNvSpPr>
          <p:nvPr/>
        </p:nvSpPr>
        <p:spPr>
          <a:xfrm>
            <a:off x="520393" y="2979234"/>
            <a:ext cx="2239440" cy="1773237"/>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20000"/>
              </a:lnSpc>
              <a:spcBef>
                <a:spcPts val="0"/>
              </a:spcBef>
              <a:buNone/>
            </a:pPr>
            <a:r>
              <a:rPr lang="en-GB" sz="7100" b="1" dirty="0" smtClean="0">
                <a:latin typeface="Calibri"/>
                <a:cs typeface="Calibri"/>
              </a:rPr>
              <a:t>39</a:t>
            </a:r>
            <a:r>
              <a:rPr lang="en-GB" sz="7200" b="1" dirty="0" smtClean="0">
                <a:solidFill>
                  <a:schemeClr val="tx1">
                    <a:lumMod val="65000"/>
                  </a:schemeClr>
                </a:solidFill>
                <a:cs typeface="Calibri"/>
              </a:rPr>
              <a:t>%</a:t>
            </a:r>
            <a:r>
              <a:rPr lang="en-GB" sz="6000" b="1" dirty="0" smtClean="0">
                <a:latin typeface="Calibri"/>
                <a:cs typeface="Calibri"/>
              </a:rPr>
              <a:t> </a:t>
            </a:r>
            <a:br>
              <a:rPr lang="en-GB" sz="6000" b="1" dirty="0" smtClean="0">
                <a:latin typeface="Calibri"/>
                <a:cs typeface="Calibri"/>
              </a:rPr>
            </a:br>
            <a:r>
              <a:rPr lang="en-GB" sz="2100" cap="all" dirty="0" smtClean="0">
                <a:latin typeface="Calibri"/>
                <a:cs typeface="Calibri"/>
              </a:rPr>
              <a:t>OF SOCIAL MEDIA USERS DON’T Log out after each session</a:t>
            </a:r>
            <a:endParaRPr lang="en-GB" sz="2100" cap="all" dirty="0">
              <a:latin typeface="Calibri"/>
              <a:cs typeface="Calibri"/>
            </a:endParaRPr>
          </a:p>
        </p:txBody>
      </p:sp>
      <p:sp>
        <p:nvSpPr>
          <p:cNvPr id="9" name="Content Placeholder 2"/>
          <p:cNvSpPr txBox="1">
            <a:spLocks/>
          </p:cNvSpPr>
          <p:nvPr/>
        </p:nvSpPr>
        <p:spPr>
          <a:xfrm>
            <a:off x="6218237" y="3074177"/>
            <a:ext cx="2349565" cy="170579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None/>
            </a:pPr>
            <a:r>
              <a:rPr lang="en-GB" sz="8800" b="1" dirty="0" smtClean="0">
                <a:latin typeface="Calibri"/>
                <a:cs typeface="Calibri"/>
              </a:rPr>
              <a:t>31</a:t>
            </a:r>
            <a:r>
              <a:rPr lang="en-GB" sz="8800" b="1" dirty="0">
                <a:solidFill>
                  <a:schemeClr val="tx1">
                    <a:lumMod val="50000"/>
                  </a:schemeClr>
                </a:solidFill>
                <a:latin typeface="Calibri"/>
                <a:cs typeface="Calibri"/>
              </a:rPr>
              <a:t>%</a:t>
            </a:r>
            <a:r>
              <a:rPr lang="en-GB" sz="6000" b="1" dirty="0" smtClean="0">
                <a:solidFill>
                  <a:srgbClr val="FF0000"/>
                </a:solidFill>
                <a:latin typeface="Calibri"/>
                <a:cs typeface="Calibri"/>
              </a:rPr>
              <a:t> </a:t>
            </a:r>
            <a:br>
              <a:rPr lang="en-GB" sz="6000" b="1" dirty="0" smtClean="0">
                <a:solidFill>
                  <a:srgbClr val="FF0000"/>
                </a:solidFill>
                <a:latin typeface="Calibri"/>
                <a:cs typeface="Calibri"/>
              </a:rPr>
            </a:br>
            <a:r>
              <a:rPr lang="en-GB" sz="2600" cap="all" dirty="0">
                <a:latin typeface="Calibri"/>
                <a:cs typeface="Calibri"/>
              </a:rPr>
              <a:t>OF SOCIAL MEDIA USERS CONNECT WITH PEOPLE THEY DO NOT KNOW </a:t>
            </a:r>
          </a:p>
        </p:txBody>
      </p:sp>
      <p:sp>
        <p:nvSpPr>
          <p:cNvPr id="2" name="Rectangle 1"/>
          <p:cNvSpPr/>
          <p:nvPr/>
        </p:nvSpPr>
        <p:spPr>
          <a:xfrm>
            <a:off x="1085657" y="2122788"/>
            <a:ext cx="634201" cy="228925"/>
          </a:xfrm>
          <a:prstGeom prst="rect">
            <a:avLst/>
          </a:prstGeom>
        </p:spPr>
        <p:txBody>
          <a:bodyPr wrap="none">
            <a:spAutoFit/>
          </a:bodyPr>
          <a:lstStyle/>
          <a:p>
            <a:r>
              <a:rPr lang="en-GB" sz="1200" b="1" cap="all" dirty="0">
                <a:solidFill>
                  <a:srgbClr val="F8AC1A"/>
                </a:solidFill>
                <a:cs typeface="Calibri"/>
              </a:rPr>
              <a:t>Log out </a:t>
            </a:r>
            <a:endParaRPr lang="en-US" sz="1200" b="1" dirty="0">
              <a:solidFill>
                <a:srgbClr val="F8AC1A"/>
              </a:solidFill>
            </a:endParaRPr>
          </a:p>
        </p:txBody>
      </p:sp>
      <p:pic>
        <p:nvPicPr>
          <p:cNvPr id="11" name="Picture 10" descr="ArrowBo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665" y="1712696"/>
            <a:ext cx="998558" cy="1002216"/>
          </a:xfrm>
          <a:prstGeom prst="rect">
            <a:avLst/>
          </a:prstGeom>
        </p:spPr>
      </p:pic>
      <p:sp>
        <p:nvSpPr>
          <p:cNvPr id="13" name="TextBox 12"/>
          <p:cNvSpPr txBox="1"/>
          <p:nvPr/>
        </p:nvSpPr>
        <p:spPr>
          <a:xfrm>
            <a:off x="3272440" y="1732391"/>
            <a:ext cx="2444102" cy="1446550"/>
          </a:xfrm>
          <a:prstGeom prst="rect">
            <a:avLst/>
          </a:prstGeom>
          <a:noFill/>
        </p:spPr>
        <p:txBody>
          <a:bodyPr wrap="square" rtlCol="0">
            <a:spAutoFit/>
          </a:bodyPr>
          <a:lstStyle/>
          <a:p>
            <a:r>
              <a:rPr lang="en-US" sz="8800" dirty="0" smtClean="0">
                <a:solidFill>
                  <a:srgbClr val="FFC000"/>
                </a:solidFill>
              </a:rPr>
              <a:t>****</a:t>
            </a:r>
            <a:endParaRPr lang="en-US" sz="8800" dirty="0">
              <a:solidFill>
                <a:srgbClr val="FFC000"/>
              </a:solidFill>
            </a:endParaRPr>
          </a:p>
        </p:txBody>
      </p:sp>
      <p:sp>
        <p:nvSpPr>
          <p:cNvPr id="14" name="Content Placeholder 2"/>
          <p:cNvSpPr txBox="1">
            <a:spLocks/>
          </p:cNvSpPr>
          <p:nvPr/>
        </p:nvSpPr>
        <p:spPr>
          <a:xfrm>
            <a:off x="1210732" y="4817242"/>
            <a:ext cx="6904567" cy="17732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20000"/>
              </a:lnSpc>
              <a:spcBef>
                <a:spcPts val="0"/>
              </a:spcBef>
              <a:buNone/>
            </a:pPr>
            <a:r>
              <a:rPr lang="en-GB" sz="4400" b="1" dirty="0" smtClean="0">
                <a:latin typeface="Calibri"/>
                <a:cs typeface="Calibri"/>
              </a:rPr>
              <a:t>12</a:t>
            </a:r>
            <a:r>
              <a:rPr lang="en-GB" sz="4400" b="1" dirty="0" smtClean="0">
                <a:solidFill>
                  <a:schemeClr val="tx1">
                    <a:lumMod val="65000"/>
                  </a:schemeClr>
                </a:solidFill>
                <a:cs typeface="Calibri"/>
              </a:rPr>
              <a:t>%</a:t>
            </a:r>
            <a:r>
              <a:rPr lang="en-GB" sz="2800" b="1" dirty="0" smtClean="0">
                <a:latin typeface="Calibri"/>
                <a:cs typeface="Calibri"/>
              </a:rPr>
              <a:t> </a:t>
            </a:r>
            <a:r>
              <a:rPr lang="en-GB" sz="1800" b="1" cap="all" dirty="0" smtClean="0">
                <a:solidFill>
                  <a:srgbClr val="F8AC1A"/>
                </a:solidFill>
                <a:latin typeface="Calibri"/>
                <a:cs typeface="Calibri"/>
              </a:rPr>
              <a:t>Of SOCIAL MEDIA USERS SAY </a:t>
            </a:r>
            <a:r>
              <a:rPr lang="en-GB" sz="1800" b="1" cap="all" dirty="0">
                <a:solidFill>
                  <a:srgbClr val="F8AC1A"/>
                </a:solidFill>
                <a:latin typeface="Calibri"/>
                <a:cs typeface="Calibri"/>
              </a:rPr>
              <a:t>SOMEONE HAS HACKED INTO THEIR SOCIAL NETWORK ACCOUNT AND PRETENDED TO BE THEM</a:t>
            </a:r>
          </a:p>
        </p:txBody>
      </p:sp>
      <p:grpSp>
        <p:nvGrpSpPr>
          <p:cNvPr id="15" name="Group 14"/>
          <p:cNvGrpSpPr/>
          <p:nvPr/>
        </p:nvGrpSpPr>
        <p:grpSpPr>
          <a:xfrm>
            <a:off x="6642405" y="1656824"/>
            <a:ext cx="1351424" cy="1160852"/>
            <a:chOff x="6224622" y="1542362"/>
            <a:chExt cx="1351424" cy="1160852"/>
          </a:xfrm>
        </p:grpSpPr>
        <p:pic>
          <p:nvPicPr>
            <p:cNvPr id="16" name="Picture 15"/>
            <p:cNvPicPr>
              <a:picLocks noChangeAspect="1"/>
            </p:cNvPicPr>
            <p:nvPr/>
          </p:nvPicPr>
          <p:blipFill rotWithShape="1">
            <a:blip r:embed="rId5">
              <a:extLst>
                <a:ext uri="{BEBA8EAE-BF5A-486C-A8C5-ECC9F3942E4B}">
                  <a14:imgProps xmlns:a14="http://schemas.microsoft.com/office/drawing/2010/main">
                    <a14:imgLayer r:embed="rId6">
                      <a14:imgEffect>
                        <a14:backgroundRemoval t="14889" b="90889" l="0" r="100000">
                          <a14:foregroundMark x1="48222" y1="26667" x2="48222" y2="26667"/>
                          <a14:foregroundMark x1="75333" y1="63556" x2="75333" y2="63556"/>
                          <a14:foregroundMark x1="85333" y1="82222" x2="85333" y2="82222"/>
                          <a14:foregroundMark x1="57556" y1="72889" x2="57556" y2="72889"/>
                          <a14:foregroundMark x1="25556" y1="80444" x2="25556" y2="80444"/>
                          <a14:foregroundMark x1="20444" y1="61111" x2="20444" y2="61111"/>
                        </a14:backgroundRemoval>
                      </a14:imgEffect>
                    </a14:imgLayer>
                  </a14:imgProps>
                </a:ext>
                <a:ext uri="{28A0092B-C50C-407E-A947-70E740481C1C}">
                  <a14:useLocalDpi xmlns:a14="http://schemas.microsoft.com/office/drawing/2010/main" val="0"/>
                </a:ext>
              </a:extLst>
            </a:blip>
            <a:srcRect t="14101"/>
            <a:stretch/>
          </p:blipFill>
          <p:spPr>
            <a:xfrm>
              <a:off x="6224622" y="1542362"/>
              <a:ext cx="1351424" cy="1160852"/>
            </a:xfrm>
            <a:prstGeom prst="rect">
              <a:avLst/>
            </a:prstGeom>
          </p:spPr>
        </p:pic>
        <p:sp>
          <p:nvSpPr>
            <p:cNvPr id="17" name="TextBox 16"/>
            <p:cNvSpPr txBox="1"/>
            <p:nvPr/>
          </p:nvSpPr>
          <p:spPr>
            <a:xfrm>
              <a:off x="6755055" y="1542362"/>
              <a:ext cx="222190" cy="369332"/>
            </a:xfrm>
            <a:prstGeom prst="rect">
              <a:avLst/>
            </a:prstGeom>
            <a:noFill/>
          </p:spPr>
          <p:txBody>
            <a:bodyPr wrap="square" rtlCol="0">
              <a:spAutoFit/>
            </a:bodyPr>
            <a:lstStyle/>
            <a:p>
              <a:r>
                <a:rPr lang="en-GB" dirty="0" smtClean="0">
                  <a:solidFill>
                    <a:schemeClr val="bg1"/>
                  </a:solidFill>
                </a:rPr>
                <a:t>?</a:t>
              </a:r>
              <a:endParaRPr lang="en-US" dirty="0">
                <a:solidFill>
                  <a:schemeClr val="bg1"/>
                </a:solidFill>
              </a:endParaRPr>
            </a:p>
          </p:txBody>
        </p:sp>
        <p:sp>
          <p:nvSpPr>
            <p:cNvPr id="18" name="TextBox 17"/>
            <p:cNvSpPr txBox="1"/>
            <p:nvPr/>
          </p:nvSpPr>
          <p:spPr>
            <a:xfrm>
              <a:off x="6360524" y="2021122"/>
              <a:ext cx="222190" cy="369332"/>
            </a:xfrm>
            <a:prstGeom prst="rect">
              <a:avLst/>
            </a:prstGeom>
            <a:noFill/>
          </p:spPr>
          <p:txBody>
            <a:bodyPr wrap="square" rtlCol="0">
              <a:spAutoFit/>
            </a:bodyPr>
            <a:lstStyle/>
            <a:p>
              <a:r>
                <a:rPr lang="en-GB" dirty="0" smtClean="0">
                  <a:solidFill>
                    <a:schemeClr val="bg1"/>
                  </a:solidFill>
                </a:rPr>
                <a:t>?</a:t>
              </a:r>
              <a:endParaRPr lang="en-US" dirty="0">
                <a:solidFill>
                  <a:schemeClr val="bg1"/>
                </a:solidFill>
              </a:endParaRPr>
            </a:p>
          </p:txBody>
        </p:sp>
        <p:sp>
          <p:nvSpPr>
            <p:cNvPr id="19" name="TextBox 18"/>
            <p:cNvSpPr txBox="1"/>
            <p:nvPr/>
          </p:nvSpPr>
          <p:spPr>
            <a:xfrm>
              <a:off x="7139488" y="2018400"/>
              <a:ext cx="222190" cy="369332"/>
            </a:xfrm>
            <a:prstGeom prst="rect">
              <a:avLst/>
            </a:prstGeom>
            <a:noFill/>
          </p:spPr>
          <p:txBody>
            <a:bodyPr wrap="square" rtlCol="0">
              <a:spAutoFit/>
            </a:bodyPr>
            <a:lstStyle/>
            <a:p>
              <a:r>
                <a:rPr lang="en-GB" dirty="0" smtClean="0">
                  <a:solidFill>
                    <a:schemeClr val="bg1"/>
                  </a:solidFill>
                </a:rPr>
                <a:t>?</a:t>
              </a:r>
              <a:endParaRPr lang="en-US" dirty="0">
                <a:solidFill>
                  <a:schemeClr val="bg1"/>
                </a:solidFill>
              </a:endParaRPr>
            </a:p>
          </p:txBody>
        </p:sp>
      </p:gr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ld-map-solo_2.jpg"/>
          <p:cNvPicPr>
            <a:picLocks noChangeAspect="1"/>
          </p:cNvPicPr>
          <p:nvPr/>
        </p:nvPicPr>
        <p:blipFill>
          <a:blip r:embed="rId3">
            <a:alphaModFix amt="31000"/>
          </a:blip>
          <a:srcRect l="5772" t="3142" r="5916" b="1862"/>
          <a:stretch>
            <a:fillRect/>
          </a:stretch>
        </p:blipFill>
        <p:spPr>
          <a:xfrm>
            <a:off x="0" y="0"/>
            <a:ext cx="9144000" cy="6858000"/>
          </a:xfrm>
          <a:prstGeom prst="rect">
            <a:avLst/>
          </a:prstGeom>
        </p:spPr>
      </p:pic>
      <p:sp>
        <p:nvSpPr>
          <p:cNvPr id="6" name="TextBox 5"/>
          <p:cNvSpPr txBox="1"/>
          <p:nvPr/>
        </p:nvSpPr>
        <p:spPr>
          <a:xfrm>
            <a:off x="501201" y="593596"/>
            <a:ext cx="7904745" cy="461665"/>
          </a:xfrm>
          <a:prstGeom prst="rect">
            <a:avLst/>
          </a:prstGeom>
          <a:noFill/>
        </p:spPr>
        <p:txBody>
          <a:bodyPr wrap="square" rtlCol="0">
            <a:spAutoFit/>
          </a:bodyPr>
          <a:lstStyle/>
          <a:p>
            <a:r>
              <a:rPr lang="en-US" sz="2400" b="1" cap="small" dirty="0" smtClean="0">
                <a:solidFill>
                  <a:srgbClr val="F8AC1A"/>
                </a:solidFill>
                <a:latin typeface="Calibri"/>
                <a:cs typeface="Calibri"/>
              </a:rPr>
              <a:t>MOBILE AND SOCIAL STRESSORS</a:t>
            </a:r>
          </a:p>
        </p:txBody>
      </p:sp>
      <p:sp>
        <p:nvSpPr>
          <p:cNvPr id="8" name="Content Placeholder 2"/>
          <p:cNvSpPr txBox="1">
            <a:spLocks/>
          </p:cNvSpPr>
          <p:nvPr/>
        </p:nvSpPr>
        <p:spPr>
          <a:xfrm>
            <a:off x="6383860" y="1381658"/>
            <a:ext cx="2449847" cy="20231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r">
              <a:spcBef>
                <a:spcPts val="0"/>
              </a:spcBef>
              <a:buNone/>
            </a:pPr>
            <a:r>
              <a:rPr lang="en-GB" sz="5600" b="1" dirty="0" smtClean="0">
                <a:solidFill>
                  <a:prstClr val="white"/>
                </a:solidFill>
                <a:latin typeface="Calibri"/>
                <a:cs typeface="Calibri"/>
              </a:rPr>
              <a:t>1</a:t>
            </a:r>
            <a:r>
              <a:rPr lang="en-GB" sz="5600" b="1" dirty="0" smtClean="0">
                <a:solidFill>
                  <a:srgbClr val="F8AC1A"/>
                </a:solidFill>
                <a:latin typeface="Calibri"/>
                <a:cs typeface="Calibri"/>
              </a:rPr>
              <a:t>/</a:t>
            </a:r>
            <a:r>
              <a:rPr lang="en-GB" sz="5600" b="1" dirty="0" smtClean="0">
                <a:latin typeface="Calibri"/>
                <a:cs typeface="Calibri"/>
              </a:rPr>
              <a:t>4</a:t>
            </a:r>
            <a:r>
              <a:rPr lang="en-GB" sz="5600" b="1" dirty="0" smtClean="0">
                <a:solidFill>
                  <a:srgbClr val="F8AC1A"/>
                </a:solidFill>
                <a:latin typeface="Calibri"/>
                <a:cs typeface="Calibri"/>
              </a:rPr>
              <a:t> </a:t>
            </a:r>
            <a:r>
              <a:rPr lang="en-GB" sz="6000" b="1" dirty="0" smtClean="0">
                <a:solidFill>
                  <a:prstClr val="white"/>
                </a:solidFill>
                <a:latin typeface="Calibri"/>
                <a:cs typeface="Calibri"/>
              </a:rPr>
              <a:t/>
            </a:r>
            <a:br>
              <a:rPr lang="en-GB" sz="6000" b="1" dirty="0" smtClean="0">
                <a:solidFill>
                  <a:prstClr val="white"/>
                </a:solidFill>
                <a:latin typeface="Calibri"/>
                <a:cs typeface="Calibri"/>
              </a:rPr>
            </a:br>
            <a:r>
              <a:rPr lang="en-GB" sz="1600" b="1" dirty="0">
                <a:solidFill>
                  <a:srgbClr val="F8AC1A"/>
                </a:solidFill>
                <a:latin typeface="Calibri"/>
                <a:cs typeface="Calibri"/>
              </a:rPr>
              <a:t>OF MOBILE DEVICE USERS CHECK THEIR MOBILES WHILE SHARING A MEAL WITH OTHERS</a:t>
            </a:r>
            <a:endParaRPr lang="en-GB" sz="1500" b="1" dirty="0">
              <a:solidFill>
                <a:srgbClr val="F8AC1A"/>
              </a:solidFill>
              <a:latin typeface="Calibri"/>
              <a:cs typeface="Calibri"/>
            </a:endParaRPr>
          </a:p>
        </p:txBody>
      </p:sp>
      <p:sp>
        <p:nvSpPr>
          <p:cNvPr id="9" name="Content Placeholder 2"/>
          <p:cNvSpPr txBox="1">
            <a:spLocks/>
          </p:cNvSpPr>
          <p:nvPr/>
        </p:nvSpPr>
        <p:spPr>
          <a:xfrm>
            <a:off x="513728" y="4467074"/>
            <a:ext cx="2381478" cy="179980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None/>
            </a:pPr>
            <a:r>
              <a:rPr lang="en-GB" sz="6100" b="1" dirty="0" smtClean="0">
                <a:solidFill>
                  <a:prstClr val="white"/>
                </a:solidFill>
                <a:latin typeface="Calibri"/>
                <a:cs typeface="Calibri"/>
              </a:rPr>
              <a:t>6</a:t>
            </a:r>
            <a:r>
              <a:rPr lang="en-GB" sz="6100" b="1" dirty="0" smtClean="0">
                <a:solidFill>
                  <a:srgbClr val="F8AC1A"/>
                </a:solidFill>
                <a:latin typeface="Calibri"/>
                <a:cs typeface="Calibri"/>
              </a:rPr>
              <a:t>/</a:t>
            </a:r>
            <a:r>
              <a:rPr lang="en-GB" sz="6100" b="1" dirty="0" smtClean="0">
                <a:latin typeface="Calibri"/>
                <a:cs typeface="Calibri"/>
              </a:rPr>
              <a:t>10</a:t>
            </a:r>
            <a:r>
              <a:rPr lang="en-GB" sz="5600" b="1" dirty="0" smtClean="0">
                <a:solidFill>
                  <a:srgbClr val="F8AC1A"/>
                </a:solidFill>
                <a:latin typeface="Calibri"/>
                <a:cs typeface="Calibri"/>
              </a:rPr>
              <a:t> </a:t>
            </a:r>
            <a:r>
              <a:rPr lang="en-GB" sz="5600" b="1" dirty="0" smtClean="0">
                <a:solidFill>
                  <a:prstClr val="white"/>
                </a:solidFill>
                <a:latin typeface="Calibri"/>
                <a:cs typeface="Calibri"/>
              </a:rPr>
              <a:t/>
            </a:r>
            <a:br>
              <a:rPr lang="en-GB" sz="5600" b="1" dirty="0" smtClean="0">
                <a:solidFill>
                  <a:prstClr val="white"/>
                </a:solidFill>
                <a:latin typeface="Calibri"/>
                <a:cs typeface="Calibri"/>
              </a:rPr>
            </a:br>
            <a:r>
              <a:rPr lang="en-GB" sz="1600" b="1" dirty="0">
                <a:solidFill>
                  <a:srgbClr val="F8AC1A"/>
                </a:solidFill>
                <a:latin typeface="Calibri"/>
                <a:cs typeface="Calibri"/>
              </a:rPr>
              <a:t>OF MOBILE DEVICE USERS GET ANNOYED BY OTHERS CHECKING THEIR MOBILES DURING A MEAL</a:t>
            </a:r>
          </a:p>
        </p:txBody>
      </p:sp>
      <p:sp>
        <p:nvSpPr>
          <p:cNvPr id="11" name="Content Placeholder 2"/>
          <p:cNvSpPr txBox="1">
            <a:spLocks/>
          </p:cNvSpPr>
          <p:nvPr/>
        </p:nvSpPr>
        <p:spPr>
          <a:xfrm>
            <a:off x="370888" y="1405806"/>
            <a:ext cx="3092414" cy="2035001"/>
          </a:xfrm>
          <a:prstGeom prst="rect">
            <a:avLst/>
          </a:prstGeom>
          <a:noFill/>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6000" b="1" dirty="0" smtClean="0">
                <a:latin typeface="Calibri"/>
                <a:cs typeface="Calibri"/>
              </a:rPr>
              <a:t>49</a:t>
            </a:r>
            <a:r>
              <a:rPr lang="en-GB" sz="5800" b="1" dirty="0" smtClean="0">
                <a:solidFill>
                  <a:schemeClr val="tx1">
                    <a:lumMod val="65000"/>
                  </a:schemeClr>
                </a:solidFill>
                <a:latin typeface="Calibri"/>
                <a:cs typeface="Calibri"/>
              </a:rPr>
              <a:t>%</a:t>
            </a:r>
            <a:endParaRPr lang="en-GB" sz="2800" b="1" dirty="0">
              <a:solidFill>
                <a:srgbClr val="F8AC1A"/>
              </a:solidFill>
              <a:latin typeface="Calibri"/>
              <a:cs typeface="Calibri"/>
            </a:endParaRPr>
          </a:p>
          <a:p>
            <a:pPr marL="0" indent="0">
              <a:buNone/>
            </a:pPr>
            <a:r>
              <a:rPr lang="en-GB" sz="1700" b="1" dirty="0" smtClean="0">
                <a:solidFill>
                  <a:srgbClr val="F8AC1A"/>
                </a:solidFill>
                <a:latin typeface="Calibri"/>
                <a:cs typeface="Calibri"/>
              </a:rPr>
              <a:t>OF MOBILE DEVICE USERS WOULD FEEL UPSET/CONCERNED IF THEY LEFT HOME WITHOUT THEIR MOBILE DEVICE</a:t>
            </a:r>
            <a:endParaRPr lang="en-GB" sz="3500" b="1" dirty="0">
              <a:solidFill>
                <a:srgbClr val="F8AC1A"/>
              </a:solidFill>
              <a:latin typeface="Calibri"/>
              <a:cs typeface="Calibri"/>
            </a:endParaRPr>
          </a:p>
        </p:txBody>
      </p:sp>
      <p:sp>
        <p:nvSpPr>
          <p:cNvPr id="12" name="Content Placeholder 2"/>
          <p:cNvSpPr txBox="1">
            <a:spLocks/>
          </p:cNvSpPr>
          <p:nvPr/>
        </p:nvSpPr>
        <p:spPr>
          <a:xfrm>
            <a:off x="5761973" y="4398834"/>
            <a:ext cx="3198739" cy="20231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0"/>
              </a:spcBef>
              <a:buNone/>
            </a:pPr>
            <a:r>
              <a:rPr lang="en-GB" sz="5600" b="1" dirty="0" smtClean="0">
                <a:solidFill>
                  <a:prstClr val="white"/>
                </a:solidFill>
                <a:latin typeface="Calibri"/>
                <a:cs typeface="Calibri"/>
              </a:rPr>
              <a:t>25</a:t>
            </a:r>
            <a:r>
              <a:rPr lang="en-GB" sz="5600" b="1" dirty="0" smtClean="0">
                <a:solidFill>
                  <a:schemeClr val="tx1">
                    <a:lumMod val="65000"/>
                  </a:schemeClr>
                </a:solidFill>
                <a:latin typeface="Calibri"/>
                <a:cs typeface="Calibri"/>
              </a:rPr>
              <a:t>%</a:t>
            </a:r>
            <a:r>
              <a:rPr lang="en-GB" sz="5600" b="1" dirty="0" smtClean="0">
                <a:solidFill>
                  <a:srgbClr val="F8AC1A"/>
                </a:solidFill>
                <a:latin typeface="Calibri"/>
                <a:cs typeface="Calibri"/>
              </a:rPr>
              <a:t> </a:t>
            </a:r>
            <a:r>
              <a:rPr lang="en-GB" sz="6000" b="1" dirty="0" smtClean="0">
                <a:solidFill>
                  <a:prstClr val="white"/>
                </a:solidFill>
                <a:latin typeface="Calibri"/>
                <a:cs typeface="Calibri"/>
              </a:rPr>
              <a:t/>
            </a:r>
            <a:br>
              <a:rPr lang="en-GB" sz="6000" b="1" dirty="0" smtClean="0">
                <a:solidFill>
                  <a:prstClr val="white"/>
                </a:solidFill>
                <a:latin typeface="Calibri"/>
                <a:cs typeface="Calibri"/>
              </a:rPr>
            </a:br>
            <a:r>
              <a:rPr lang="en-GB" sz="1600" b="1" dirty="0">
                <a:solidFill>
                  <a:srgbClr val="F8AC1A"/>
                </a:solidFill>
                <a:latin typeface="Calibri"/>
                <a:cs typeface="Calibri"/>
              </a:rPr>
              <a:t>OF SOCIAL NETWORK USERS CHECK THEIR SOCIAL NETWORK WITHIN 15 MINUTES OF WAKING UP</a:t>
            </a:r>
          </a:p>
        </p:txBody>
      </p:sp>
      <p:pic>
        <p:nvPicPr>
          <p:cNvPr id="15" name="Picture 14" descr="cellphone-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470" y="3477699"/>
            <a:ext cx="749472" cy="1150392"/>
          </a:xfrm>
          <a:prstGeom prst="rect">
            <a:avLst/>
          </a:prstGeom>
        </p:spPr>
      </p:pic>
      <p:sp>
        <p:nvSpPr>
          <p:cNvPr id="2" name="PubOvalCallout"/>
          <p:cNvSpPr>
            <a:spLocks noEditPoints="1" noChangeArrowheads="1"/>
          </p:cNvSpPr>
          <p:nvPr/>
        </p:nvSpPr>
        <p:spPr bwMode="auto">
          <a:xfrm>
            <a:off x="5431497" y="3477699"/>
            <a:ext cx="1314733" cy="1113499"/>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chemeClr val="tx1"/>
          </a:solidFill>
          <a:ln w="12700" cmpd="sng">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6661494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ld-map-solo_2.jpg"/>
          <p:cNvPicPr>
            <a:picLocks noChangeAspect="1"/>
          </p:cNvPicPr>
          <p:nvPr/>
        </p:nvPicPr>
        <p:blipFill>
          <a:blip r:embed="rId3">
            <a:alphaModFix amt="31000"/>
          </a:blip>
          <a:srcRect l="5772" t="3142" r="5916" b="1862"/>
          <a:stretch>
            <a:fillRect/>
          </a:stretch>
        </p:blipFill>
        <p:spPr>
          <a:xfrm>
            <a:off x="0" y="0"/>
            <a:ext cx="9144000" cy="6858000"/>
          </a:xfrm>
          <a:prstGeom prst="rect">
            <a:avLst/>
          </a:prstGeom>
        </p:spPr>
      </p:pic>
      <p:sp>
        <p:nvSpPr>
          <p:cNvPr id="6" name="TextBox 5"/>
          <p:cNvSpPr txBox="1"/>
          <p:nvPr/>
        </p:nvSpPr>
        <p:spPr>
          <a:xfrm>
            <a:off x="513728" y="601598"/>
            <a:ext cx="7904745" cy="461665"/>
          </a:xfrm>
          <a:prstGeom prst="rect">
            <a:avLst/>
          </a:prstGeom>
          <a:noFill/>
        </p:spPr>
        <p:txBody>
          <a:bodyPr wrap="square" rtlCol="0">
            <a:spAutoFit/>
          </a:bodyPr>
          <a:lstStyle>
            <a:defPPr>
              <a:defRPr lang="en-US"/>
            </a:defPPr>
            <a:lvl1pPr>
              <a:defRPr sz="2400" b="1" cap="small">
                <a:solidFill>
                  <a:srgbClr val="F8AC1A"/>
                </a:solidFill>
                <a:latin typeface="Calibri"/>
                <a:cs typeface="Calibri"/>
              </a:defRPr>
            </a:lvl1pPr>
          </a:lstStyle>
          <a:p>
            <a:r>
              <a:rPr lang="en-US" dirty="0" smtClean="0"/>
              <a:t>CONSUMERS PICK CONVENIENCE OVER SAFETY</a:t>
            </a:r>
            <a:endParaRPr lang="en-US" dirty="0"/>
          </a:p>
        </p:txBody>
      </p:sp>
      <p:sp>
        <p:nvSpPr>
          <p:cNvPr id="7" name="Content Placeholder 2"/>
          <p:cNvSpPr txBox="1">
            <a:spLocks/>
          </p:cNvSpPr>
          <p:nvPr/>
        </p:nvSpPr>
        <p:spPr>
          <a:xfrm>
            <a:off x="652210" y="3964077"/>
            <a:ext cx="3445874" cy="2253310"/>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5600" b="1" smtClean="0">
                <a:solidFill>
                  <a:prstClr val="white"/>
                </a:solidFill>
                <a:cs typeface="Calibri"/>
              </a:rPr>
              <a:t>46</a:t>
            </a:r>
            <a:r>
              <a:rPr lang="en-GB" sz="5400" b="1" smtClean="0">
                <a:solidFill>
                  <a:schemeClr val="tx1">
                    <a:lumMod val="65000"/>
                  </a:schemeClr>
                </a:solidFill>
                <a:latin typeface="Calibri"/>
                <a:cs typeface="Calibri"/>
              </a:rPr>
              <a:t>%</a:t>
            </a:r>
            <a:r>
              <a:rPr lang="en-GB" sz="5600" b="1" smtClean="0">
                <a:cs typeface="Calibri"/>
              </a:rPr>
              <a:t> </a:t>
            </a:r>
            <a:endParaRPr lang="en-GB" sz="5600" b="1" dirty="0" smtClean="0">
              <a:cs typeface="Calibri"/>
            </a:endParaRPr>
          </a:p>
          <a:p>
            <a:pPr marL="0" indent="0" algn="ctr">
              <a:buNone/>
            </a:pPr>
            <a:r>
              <a:rPr lang="en-GB" sz="2000" b="1" dirty="0">
                <a:solidFill>
                  <a:srgbClr val="F8AC1A"/>
                </a:solidFill>
                <a:latin typeface="Calibri"/>
                <a:cs typeface="Calibri"/>
              </a:rPr>
              <a:t>WISH THEY COULD PERMANENTLY DELETE SOME OF THEIR PERSONAL ONLINE CONTENT COMPLETELY</a:t>
            </a:r>
          </a:p>
        </p:txBody>
      </p:sp>
      <p:sp>
        <p:nvSpPr>
          <p:cNvPr id="8" name="Content Placeholder 2"/>
          <p:cNvSpPr txBox="1">
            <a:spLocks/>
          </p:cNvSpPr>
          <p:nvPr/>
        </p:nvSpPr>
        <p:spPr>
          <a:xfrm>
            <a:off x="4872625" y="4050155"/>
            <a:ext cx="3592261" cy="202319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spcBef>
                <a:spcPts val="0"/>
              </a:spcBef>
              <a:buNone/>
            </a:pPr>
            <a:r>
              <a:rPr lang="en-GB" sz="5600" b="1" dirty="0" smtClean="0">
                <a:solidFill>
                  <a:prstClr val="white"/>
                </a:solidFill>
                <a:latin typeface="Calibri"/>
                <a:cs typeface="Calibri"/>
              </a:rPr>
              <a:t>7</a:t>
            </a:r>
            <a:r>
              <a:rPr lang="en-GB" sz="5600" b="1" dirty="0" smtClean="0">
                <a:solidFill>
                  <a:srgbClr val="F8AC1A"/>
                </a:solidFill>
                <a:latin typeface="Calibri"/>
                <a:cs typeface="Calibri"/>
              </a:rPr>
              <a:t>/</a:t>
            </a:r>
            <a:r>
              <a:rPr lang="en-GB" sz="5600" b="1" dirty="0" smtClean="0">
                <a:latin typeface="Calibri"/>
                <a:cs typeface="Calibri"/>
              </a:rPr>
              <a:t>10</a:t>
            </a:r>
            <a:r>
              <a:rPr lang="en-GB" sz="5600" b="1" dirty="0" smtClean="0">
                <a:solidFill>
                  <a:srgbClr val="F8AC1A"/>
                </a:solidFill>
                <a:latin typeface="Calibri"/>
                <a:cs typeface="Calibri"/>
              </a:rPr>
              <a:t> </a:t>
            </a:r>
            <a:r>
              <a:rPr lang="en-GB" sz="6000" b="1" dirty="0" smtClean="0">
                <a:solidFill>
                  <a:prstClr val="white"/>
                </a:solidFill>
                <a:latin typeface="Calibri"/>
                <a:cs typeface="Calibri"/>
              </a:rPr>
              <a:t/>
            </a:r>
            <a:br>
              <a:rPr lang="en-GB" sz="6000" b="1" dirty="0" smtClean="0">
                <a:solidFill>
                  <a:prstClr val="white"/>
                </a:solidFill>
                <a:latin typeface="Calibri"/>
                <a:cs typeface="Calibri"/>
              </a:rPr>
            </a:br>
            <a:r>
              <a:rPr lang="en-GB" sz="2000" b="1" dirty="0" smtClean="0">
                <a:solidFill>
                  <a:srgbClr val="F8AC1A"/>
                </a:solidFill>
                <a:latin typeface="Calibri"/>
                <a:cs typeface="Calibri"/>
              </a:rPr>
              <a:t>DON’T PUT ANYTHING ON SOCIAL NETWORKS THAT THEY WOULDN’T WANT THEIR PARENTS / KIDS TO SEE</a:t>
            </a:r>
            <a:endParaRPr lang="en-GB" sz="2000" b="1" dirty="0">
              <a:solidFill>
                <a:srgbClr val="F8AC1A"/>
              </a:solidFill>
              <a:latin typeface="Calibri"/>
              <a:cs typeface="Calibri"/>
            </a:endParaRPr>
          </a:p>
        </p:txBody>
      </p:sp>
      <p:sp>
        <p:nvSpPr>
          <p:cNvPr id="9" name="Content Placeholder 2"/>
          <p:cNvSpPr txBox="1">
            <a:spLocks/>
          </p:cNvSpPr>
          <p:nvPr/>
        </p:nvSpPr>
        <p:spPr>
          <a:xfrm>
            <a:off x="4945818" y="1382630"/>
            <a:ext cx="3445874" cy="1730246"/>
          </a:xfrm>
          <a:prstGeom prst="rect">
            <a:avLst/>
          </a:prstGeom>
          <a:noFill/>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6000" b="1" dirty="0" smtClean="0">
                <a:latin typeface="Calibri"/>
                <a:cs typeface="Calibri"/>
              </a:rPr>
              <a:t>62</a:t>
            </a:r>
            <a:r>
              <a:rPr lang="en-GB" sz="5800" b="1" dirty="0" smtClean="0">
                <a:solidFill>
                  <a:schemeClr val="tx1">
                    <a:lumMod val="65000"/>
                  </a:schemeClr>
                </a:solidFill>
                <a:latin typeface="Calibri"/>
                <a:cs typeface="Calibri"/>
              </a:rPr>
              <a:t>%</a:t>
            </a:r>
            <a:endParaRPr lang="en-GB" sz="2800" b="1" dirty="0">
              <a:solidFill>
                <a:srgbClr val="F8AC1A"/>
              </a:solidFill>
              <a:latin typeface="Calibri"/>
              <a:cs typeface="Calibri"/>
            </a:endParaRPr>
          </a:p>
          <a:p>
            <a:pPr marL="0" indent="0" algn="ctr">
              <a:buNone/>
            </a:pPr>
            <a:r>
              <a:rPr lang="en-GB" sz="2200" b="1" dirty="0" smtClean="0">
                <a:solidFill>
                  <a:srgbClr val="F8AC1A"/>
                </a:solidFill>
                <a:latin typeface="Calibri"/>
                <a:cs typeface="Calibri"/>
              </a:rPr>
              <a:t>AGREE THERE IS NO SUCH THING AS ‘ONLINE PRIVACY’ IN TODAY’S WORLD</a:t>
            </a:r>
            <a:endParaRPr lang="en-GB" sz="3500" b="1" dirty="0">
              <a:solidFill>
                <a:srgbClr val="F8AC1A"/>
              </a:solidFill>
              <a:latin typeface="Calibri"/>
              <a:cs typeface="Calibri"/>
            </a:endParaRPr>
          </a:p>
        </p:txBody>
      </p:sp>
      <p:sp>
        <p:nvSpPr>
          <p:cNvPr id="10" name="Content Placeholder 2"/>
          <p:cNvSpPr txBox="1">
            <a:spLocks/>
          </p:cNvSpPr>
          <p:nvPr/>
        </p:nvSpPr>
        <p:spPr>
          <a:xfrm>
            <a:off x="652210" y="1175690"/>
            <a:ext cx="3445874" cy="2253310"/>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5600" b="1" dirty="0" smtClean="0">
                <a:solidFill>
                  <a:prstClr val="white"/>
                </a:solidFill>
                <a:cs typeface="Calibri"/>
              </a:rPr>
              <a:t>1</a:t>
            </a:r>
            <a:r>
              <a:rPr lang="en-GB" sz="5600" b="1" dirty="0" smtClean="0">
                <a:solidFill>
                  <a:srgbClr val="FFC000"/>
                </a:solidFill>
                <a:cs typeface="Calibri"/>
              </a:rPr>
              <a:t>/</a:t>
            </a:r>
            <a:r>
              <a:rPr lang="en-GB" sz="5600" b="1" dirty="0" smtClean="0">
                <a:solidFill>
                  <a:prstClr val="white"/>
                </a:solidFill>
                <a:cs typeface="Calibri"/>
              </a:rPr>
              <a:t>3</a:t>
            </a:r>
            <a:r>
              <a:rPr lang="en-GB" sz="5600" b="1" dirty="0" smtClean="0">
                <a:cs typeface="Calibri"/>
              </a:rPr>
              <a:t> </a:t>
            </a:r>
          </a:p>
          <a:p>
            <a:pPr marL="0" indent="0" algn="ctr">
              <a:buNone/>
            </a:pPr>
            <a:r>
              <a:rPr lang="en-GB" sz="2000" b="1" dirty="0" smtClean="0">
                <a:solidFill>
                  <a:srgbClr val="F8AC1A"/>
                </a:solidFill>
                <a:latin typeface="Calibri"/>
                <a:cs typeface="Calibri"/>
              </a:rPr>
              <a:t>ADMIT THE CONVENIENCE OF CONSTANTLY CONNECTED OUTWEIGHED ANY POTENTIAL SECURITY RISKS</a:t>
            </a:r>
            <a:endParaRPr lang="en-GB" sz="2000" b="1" dirty="0">
              <a:solidFill>
                <a:srgbClr val="F8AC1A"/>
              </a:solidFill>
              <a:latin typeface="Calibri"/>
              <a:cs typeface="Calibri"/>
            </a:endParaRPr>
          </a:p>
        </p:txBody>
      </p:sp>
      <p:sp>
        <p:nvSpPr>
          <p:cNvPr id="2" name="TextBox 1"/>
          <p:cNvSpPr txBox="1"/>
          <p:nvPr/>
        </p:nvSpPr>
        <p:spPr>
          <a:xfrm>
            <a:off x="3650776" y="3690398"/>
            <a:ext cx="1842448" cy="369332"/>
          </a:xfrm>
          <a:prstGeom prst="rect">
            <a:avLst/>
          </a:prstGeom>
          <a:noFill/>
        </p:spPr>
        <p:txBody>
          <a:bodyPr wrap="square" rtlCol="0">
            <a:spAutoFit/>
          </a:bodyPr>
          <a:lstStyle/>
          <a:p>
            <a:r>
              <a:rPr lang="en-US" dirty="0" smtClean="0"/>
              <a:t>EVEN THOUGH…</a:t>
            </a:r>
            <a:endParaRPr lang="en-US" dirty="0"/>
          </a:p>
        </p:txBody>
      </p:sp>
    </p:spTree>
    <p:extLst>
      <p:ext uri="{BB962C8B-B14F-4D97-AF65-F5344CB8AC3E}">
        <p14:creationId xmlns:p14="http://schemas.microsoft.com/office/powerpoint/2010/main" val="2809713479"/>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135" y="701665"/>
            <a:ext cx="8245621" cy="461665"/>
          </a:xfrm>
          <a:prstGeom prst="rect">
            <a:avLst/>
          </a:prstGeom>
          <a:noFill/>
        </p:spPr>
        <p:txBody>
          <a:bodyPr wrap="square" rtlCol="0">
            <a:spAutoFit/>
          </a:bodyPr>
          <a:lstStyle/>
          <a:p>
            <a:r>
              <a:rPr lang="en-US" sz="2400" b="1" cap="small" dirty="0" smtClean="0">
                <a:solidFill>
                  <a:srgbClr val="F8AC1A"/>
                </a:solidFill>
                <a:latin typeface="Calibri"/>
                <a:cs typeface="Calibri"/>
              </a:rPr>
              <a:t>CONCLUSION</a:t>
            </a:r>
            <a:endParaRPr lang="en-US" sz="2400" b="1" cap="small" dirty="0">
              <a:solidFill>
                <a:srgbClr val="F8AC1A"/>
              </a:solidFill>
              <a:latin typeface="Calibri"/>
              <a:cs typeface="Calibri"/>
            </a:endParaRPr>
          </a:p>
        </p:txBody>
      </p:sp>
      <p:sp>
        <p:nvSpPr>
          <p:cNvPr id="2" name="TextBox 1"/>
          <p:cNvSpPr txBox="1"/>
          <p:nvPr/>
        </p:nvSpPr>
        <p:spPr>
          <a:xfrm>
            <a:off x="465136" y="3298957"/>
            <a:ext cx="4122809" cy="2431435"/>
          </a:xfrm>
          <a:prstGeom prst="rect">
            <a:avLst/>
          </a:prstGeom>
          <a:noFill/>
        </p:spPr>
        <p:txBody>
          <a:bodyPr wrap="square" rtlCol="0">
            <a:spAutoFit/>
          </a:bodyPr>
          <a:lstStyle/>
          <a:p>
            <a:r>
              <a:rPr lang="en-GB" sz="7200" b="1" cap="all" dirty="0">
                <a:solidFill>
                  <a:srgbClr val="F8AC1A"/>
                </a:solidFill>
                <a:latin typeface="Calibri"/>
                <a:cs typeface="Calibri"/>
              </a:rPr>
              <a:t>$</a:t>
            </a:r>
            <a:r>
              <a:rPr lang="en-GB" sz="7200" b="1" cap="all" dirty="0">
                <a:latin typeface="Calibri"/>
                <a:cs typeface="Calibri"/>
              </a:rPr>
              <a:t>113</a:t>
            </a:r>
            <a:r>
              <a:rPr lang="en-GB" sz="7200" b="1" cap="all" dirty="0">
                <a:solidFill>
                  <a:srgbClr val="F8AC1A"/>
                </a:solidFill>
                <a:latin typeface="Calibri"/>
                <a:cs typeface="Calibri"/>
              </a:rPr>
              <a:t> </a:t>
            </a:r>
            <a:r>
              <a:rPr lang="en-GB" sz="2400" dirty="0" smtClean="0">
                <a:solidFill>
                  <a:srgbClr val="FFFFFF"/>
                </a:solidFill>
                <a:latin typeface="Calibri"/>
                <a:cs typeface="Calibri"/>
              </a:rPr>
              <a:t>BILLION </a:t>
            </a:r>
          </a:p>
          <a:p>
            <a:r>
              <a:rPr lang="en-GB" sz="2400" b="1" cap="all" dirty="0" smtClean="0">
                <a:solidFill>
                  <a:srgbClr val="F8AC1A"/>
                </a:solidFill>
                <a:cs typeface="Calibri"/>
              </a:rPr>
              <a:t>total direct global costs in just 12 months</a:t>
            </a:r>
            <a:endParaRPr lang="en-GB" sz="2400" b="1" cap="all" dirty="0">
              <a:solidFill>
                <a:srgbClr val="F8AC1A"/>
              </a:solidFill>
              <a:cs typeface="Calibri"/>
            </a:endParaRPr>
          </a:p>
          <a:p>
            <a:r>
              <a:rPr lang="en-GB" sz="3200" dirty="0" smtClean="0">
                <a:solidFill>
                  <a:srgbClr val="FFFFFF"/>
                </a:solidFill>
                <a:latin typeface="Calibri"/>
                <a:cs typeface="Calibri"/>
              </a:rPr>
              <a:t> </a:t>
            </a:r>
            <a:endParaRPr lang="en-GB" sz="2400" dirty="0">
              <a:solidFill>
                <a:srgbClr val="FFFFFF"/>
              </a:solidFill>
              <a:latin typeface="Calibri"/>
              <a:cs typeface="Calibri"/>
            </a:endParaRPr>
          </a:p>
        </p:txBody>
      </p:sp>
      <p:sp>
        <p:nvSpPr>
          <p:cNvPr id="9" name="TextBox 8"/>
          <p:cNvSpPr txBox="1"/>
          <p:nvPr/>
        </p:nvSpPr>
        <p:spPr>
          <a:xfrm>
            <a:off x="414868" y="1205818"/>
            <a:ext cx="4041300" cy="1569660"/>
          </a:xfrm>
          <a:prstGeom prst="rect">
            <a:avLst/>
          </a:prstGeom>
          <a:noFill/>
        </p:spPr>
        <p:txBody>
          <a:bodyPr wrap="square" rtlCol="0" anchor="t">
            <a:spAutoFit/>
          </a:bodyPr>
          <a:lstStyle/>
          <a:p>
            <a:r>
              <a:rPr lang="en-GB" sz="3600" b="1" cap="all" dirty="0" smtClean="0">
                <a:solidFill>
                  <a:srgbClr val="F8AC1A"/>
                </a:solidFill>
                <a:latin typeface="Calibri"/>
                <a:cs typeface="Calibri"/>
              </a:rPr>
              <a:t>50</a:t>
            </a:r>
            <a:r>
              <a:rPr lang="en-GB" sz="3600" b="1" dirty="0" smtClean="0">
                <a:solidFill>
                  <a:schemeClr val="tx1">
                    <a:lumMod val="65000"/>
                  </a:schemeClr>
                </a:solidFill>
                <a:cs typeface="Calibri"/>
              </a:rPr>
              <a:t>%</a:t>
            </a:r>
            <a:r>
              <a:rPr lang="en-GB" sz="3600" b="1" cap="all" dirty="0" smtClean="0">
                <a:solidFill>
                  <a:srgbClr val="F8AC1A"/>
                </a:solidFill>
                <a:latin typeface="Calibri"/>
                <a:cs typeface="Calibri"/>
              </a:rPr>
              <a:t> </a:t>
            </a:r>
            <a:r>
              <a:rPr lang="en-GB" sz="2000" b="1" cap="all" dirty="0">
                <a:solidFill>
                  <a:srgbClr val="F8AC1A"/>
                </a:solidFill>
                <a:latin typeface="Calibri"/>
                <a:cs typeface="Calibri"/>
              </a:rPr>
              <a:t>of online adults have been victims of cybercrime and / or negative online situations in the past year</a:t>
            </a:r>
          </a:p>
        </p:txBody>
      </p:sp>
      <p:sp>
        <p:nvSpPr>
          <p:cNvPr id="10" name="Rectangle 9"/>
          <p:cNvSpPr/>
          <p:nvPr/>
        </p:nvSpPr>
        <p:spPr>
          <a:xfrm>
            <a:off x="490037" y="2847683"/>
            <a:ext cx="3890962" cy="461665"/>
          </a:xfrm>
          <a:prstGeom prst="rect">
            <a:avLst/>
          </a:prstGeom>
          <a:noFill/>
        </p:spPr>
        <p:txBody>
          <a:bodyPr wrap="square">
            <a:spAutoFit/>
          </a:bodyPr>
          <a:lstStyle/>
          <a:p>
            <a:pPr>
              <a:spcBef>
                <a:spcPts val="1200"/>
              </a:spcBef>
              <a:spcAft>
                <a:spcPts val="1200"/>
              </a:spcAft>
            </a:pPr>
            <a:r>
              <a:rPr lang="en-GB" sz="1200" cap="all" dirty="0" smtClean="0">
                <a:latin typeface="Calibri"/>
                <a:cs typeface="Calibri"/>
              </a:rPr>
              <a:t>1M+ adults become cybercrime victims every day - that’s 12 victims per second</a:t>
            </a:r>
            <a:endParaRPr lang="en-US" sz="1200" cap="all" dirty="0">
              <a:latin typeface="Calibri"/>
              <a:cs typeface="Calibri"/>
            </a:endParaRPr>
          </a:p>
        </p:txBody>
      </p:sp>
      <p:sp>
        <p:nvSpPr>
          <p:cNvPr id="11" name="TextBox 10"/>
          <p:cNvSpPr txBox="1"/>
          <p:nvPr/>
        </p:nvSpPr>
        <p:spPr>
          <a:xfrm>
            <a:off x="4748317" y="1342360"/>
            <a:ext cx="4152260" cy="5459956"/>
          </a:xfrm>
          <a:prstGeom prst="rect">
            <a:avLst/>
          </a:prstGeom>
          <a:solidFill>
            <a:schemeClr val="bg1"/>
          </a:solidFill>
        </p:spPr>
        <p:txBody>
          <a:bodyPr wrap="square" rtlCol="0">
            <a:spAutoFit/>
          </a:bodyPr>
          <a:lstStyle/>
          <a:p>
            <a:pPr lvl="0">
              <a:lnSpc>
                <a:spcPct val="80000"/>
              </a:lnSpc>
              <a:spcAft>
                <a:spcPts val="600"/>
              </a:spcAft>
              <a:defRPr/>
            </a:pPr>
            <a:r>
              <a:rPr lang="en-US" b="1" cap="all" dirty="0">
                <a:solidFill>
                  <a:srgbClr val="F8AC1A"/>
                </a:solidFill>
                <a:cs typeface="Calibri"/>
              </a:rPr>
              <a:t>Consumers move to mobile devices but leave protection behind</a:t>
            </a:r>
          </a:p>
          <a:p>
            <a:pPr lvl="0"/>
            <a:r>
              <a:rPr lang="en-GB" sz="1200" cap="all" dirty="0">
                <a:solidFill>
                  <a:prstClr val="white"/>
                </a:solidFill>
                <a:cs typeface="Calibri"/>
              </a:rPr>
              <a:t>Consumers are increasingly using mobile devices and tablet devices but are not protecting themselves. While desktop protection is high among consumers, the cybercriminal is moving to  mobile and tablet devices where consumers are vulnerable.</a:t>
            </a:r>
          </a:p>
          <a:p>
            <a:pPr lvl="0"/>
            <a:r>
              <a:rPr lang="en-GB" sz="1200" cap="all" dirty="0">
                <a:solidFill>
                  <a:prstClr val="white"/>
                </a:solidFill>
                <a:cs typeface="Calibri"/>
              </a:rPr>
              <a:t>Mobile device adoption continues to grow, suggesting a degree of mobile dependence, which will increase opportunities for cybercriminals to strike.</a:t>
            </a:r>
          </a:p>
          <a:p>
            <a:pPr>
              <a:lnSpc>
                <a:spcPct val="80000"/>
              </a:lnSpc>
              <a:spcAft>
                <a:spcPts val="600"/>
              </a:spcAft>
            </a:pPr>
            <a:endParaRPr lang="en-GB" b="1" cap="all" dirty="0" smtClean="0">
              <a:solidFill>
                <a:srgbClr val="F8AC1A"/>
              </a:solidFill>
              <a:latin typeface="Calibri"/>
              <a:cs typeface="Calibri"/>
            </a:endParaRPr>
          </a:p>
          <a:p>
            <a:pPr>
              <a:lnSpc>
                <a:spcPct val="80000"/>
              </a:lnSpc>
              <a:spcAft>
                <a:spcPts val="600"/>
              </a:spcAft>
            </a:pPr>
            <a:r>
              <a:rPr lang="en-GB" b="1" cap="all" dirty="0" smtClean="0">
                <a:solidFill>
                  <a:srgbClr val="F8AC1A"/>
                </a:solidFill>
                <a:latin typeface="Calibri"/>
                <a:cs typeface="Calibri"/>
              </a:rPr>
              <a:t>Blurring BETWEEN WORK AND PERSONAL MOBILE DEVICE USAGE</a:t>
            </a:r>
          </a:p>
          <a:p>
            <a:pPr>
              <a:lnSpc>
                <a:spcPct val="80000"/>
              </a:lnSpc>
              <a:spcAft>
                <a:spcPts val="600"/>
              </a:spcAft>
            </a:pPr>
            <a:r>
              <a:rPr lang="en-US" sz="1200" cap="all" dirty="0" smtClean="0">
                <a:latin typeface="Calibri"/>
                <a:cs typeface="Calibri"/>
              </a:rPr>
              <a:t>AS </a:t>
            </a:r>
            <a:r>
              <a:rPr lang="en-US" sz="1200" cap="all" dirty="0">
                <a:latin typeface="Calibri"/>
                <a:cs typeface="Calibri"/>
              </a:rPr>
              <a:t>PERSONAL MOBILE DEVICES ARE BEING USED MORE AND MORE FOR WORK-RELATED ACTIVITIES, CONSUMERS’ LIFESTYLES ARE PUTTING BUSINESS ENVIRONMENTS AT </a:t>
            </a:r>
            <a:r>
              <a:rPr lang="en-US" sz="1200" cap="all" dirty="0" smtClean="0">
                <a:latin typeface="Calibri"/>
                <a:cs typeface="Calibri"/>
              </a:rPr>
              <a:t>RISK. </a:t>
            </a:r>
            <a:r>
              <a:rPr lang="en-US" sz="1200" cap="all" dirty="0">
                <a:latin typeface="Calibri"/>
                <a:cs typeface="Calibri"/>
              </a:rPr>
              <a:t>AN ALARMING NUMBER OF BUSINESSES HAVE NO POLICIES IN PLACE.  FOR THOSE WHO DO, OUR RESEARCH SUGGESTS THE POLICIES ARE OFTEN NOT RESPECTED BY THEIR </a:t>
            </a:r>
            <a:r>
              <a:rPr lang="en-US" sz="1200" cap="all" dirty="0" smtClean="0">
                <a:latin typeface="Calibri"/>
                <a:cs typeface="Calibri"/>
              </a:rPr>
              <a:t>EMPLOYEES</a:t>
            </a:r>
            <a:r>
              <a:rPr lang="en-GB" sz="1200" cap="all" dirty="0">
                <a:latin typeface="Calibri"/>
                <a:cs typeface="Calibri"/>
              </a:rPr>
              <a:t>.</a:t>
            </a:r>
          </a:p>
          <a:p>
            <a:pPr>
              <a:lnSpc>
                <a:spcPct val="80000"/>
              </a:lnSpc>
            </a:pPr>
            <a:endParaRPr lang="en-GB" cap="all" dirty="0" smtClean="0">
              <a:latin typeface="Calibri"/>
              <a:cs typeface="Calibri"/>
            </a:endParaRPr>
          </a:p>
          <a:p>
            <a:pPr>
              <a:lnSpc>
                <a:spcPct val="80000"/>
              </a:lnSpc>
            </a:pPr>
            <a:r>
              <a:rPr lang="en-GB" b="1" cap="all" dirty="0">
                <a:solidFill>
                  <a:srgbClr val="F8AC1A"/>
                </a:solidFill>
                <a:latin typeface="Calibri"/>
                <a:cs typeface="Calibri"/>
              </a:rPr>
              <a:t>Consumers pick convenience over </a:t>
            </a:r>
            <a:r>
              <a:rPr lang="en-GB" b="1" cap="all" dirty="0" smtClean="0">
                <a:solidFill>
                  <a:srgbClr val="F8AC1A"/>
                </a:solidFill>
                <a:latin typeface="Calibri"/>
                <a:cs typeface="Calibri"/>
              </a:rPr>
              <a:t>safety</a:t>
            </a:r>
          </a:p>
          <a:p>
            <a:pPr>
              <a:lnSpc>
                <a:spcPct val="80000"/>
              </a:lnSpc>
            </a:pPr>
            <a:r>
              <a:rPr lang="en-GB" sz="1200" cap="all" dirty="0" smtClean="0">
                <a:latin typeface="Calibri"/>
                <a:cs typeface="Calibri"/>
              </a:rPr>
              <a:t>Many consumers are making a conscious decision to trade their safety for convenience; many more are unaware that they’re making the same trade. But, “Constantly connected” doesn’t have to equal “constantly at risk”</a:t>
            </a:r>
          </a:p>
        </p:txBody>
      </p:sp>
      <p:sp>
        <p:nvSpPr>
          <p:cNvPr id="12" name="Rectangle 11"/>
          <p:cNvSpPr/>
          <p:nvPr/>
        </p:nvSpPr>
        <p:spPr>
          <a:xfrm>
            <a:off x="4456168" y="6527139"/>
            <a:ext cx="4572000" cy="230832"/>
          </a:xfrm>
          <a:prstGeom prst="rect">
            <a:avLst/>
          </a:prstGeom>
        </p:spPr>
        <p:txBody>
          <a:bodyPr>
            <a:spAutoFit/>
          </a:bodyPr>
          <a:lstStyle/>
          <a:p>
            <a:pPr algn="r"/>
            <a:r>
              <a:rPr lang="en-US" sz="900" dirty="0" smtClean="0">
                <a:latin typeface="Calibri"/>
                <a:cs typeface="Calibri"/>
              </a:rPr>
              <a:t>ALL AMOUNTS IN USD</a:t>
            </a:r>
            <a:endParaRPr lang="en-GB" sz="900" dirty="0">
              <a:latin typeface="Calibri"/>
              <a:cs typeface="Calibri"/>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map-solo_2.jpg"/>
          <p:cNvPicPr>
            <a:picLocks noChangeAspect="1"/>
          </p:cNvPicPr>
          <p:nvPr/>
        </p:nvPicPr>
        <p:blipFill>
          <a:blip r:embed="rId3">
            <a:alphaModFix amt="31000"/>
          </a:blip>
          <a:srcRect l="5772" t="3142" r="5916" b="1862"/>
          <a:stretch>
            <a:fillRect/>
          </a:stretch>
        </p:blipFill>
        <p:spPr>
          <a:xfrm>
            <a:off x="0" y="8792"/>
            <a:ext cx="9144000" cy="6858000"/>
          </a:xfrm>
          <a:prstGeom prst="rect">
            <a:avLst/>
          </a:prstGeom>
        </p:spPr>
      </p:pic>
      <p:sp>
        <p:nvSpPr>
          <p:cNvPr id="11" name="Rectangle 10"/>
          <p:cNvSpPr/>
          <p:nvPr/>
        </p:nvSpPr>
        <p:spPr>
          <a:xfrm>
            <a:off x="158261" y="676039"/>
            <a:ext cx="8827477" cy="59702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0957" tIns="35479" rIns="70957" bIns="35479" anchor="t"/>
          <a:lstStyle/>
          <a:p>
            <a:pPr lvl="0" algn="ctr"/>
            <a:r>
              <a:rPr lang="en-GB" sz="2200" b="1" dirty="0">
                <a:solidFill>
                  <a:srgbClr val="F8AC1A"/>
                </a:solidFill>
                <a:latin typeface="Calibri"/>
                <a:cs typeface="Calibri"/>
              </a:rPr>
              <a:t>DEFEND YOUR DATA</a:t>
            </a:r>
          </a:p>
          <a:p>
            <a:pPr algn="ctr"/>
            <a:r>
              <a:rPr lang="en-US" sz="1600" b="1" cap="all" dirty="0">
                <a:solidFill>
                  <a:srgbClr val="FFFFFF"/>
                </a:solidFill>
                <a:latin typeface="Calibri"/>
                <a:cs typeface="Calibri"/>
              </a:rPr>
              <a:t>A COMPREHENSIVE SECURITY SUITE PROVIDES A STRONG DEFENSE AGAINST ONLINE THREATS. NORTON 360 MULTI-DEVICE OFFERS PROTECTION FOR PCS, SMARTPHONES AND TABLETS, IN A SINGLE </a:t>
            </a:r>
            <a:r>
              <a:rPr lang="en-US" sz="1600" b="1" cap="all" dirty="0" smtClean="0">
                <a:solidFill>
                  <a:srgbClr val="FFFFFF"/>
                </a:solidFill>
                <a:latin typeface="Calibri"/>
                <a:cs typeface="Calibri"/>
              </a:rPr>
              <a:t>SOLUTION</a:t>
            </a:r>
            <a:endParaRPr lang="en-US" sz="1600" b="1" cap="all" dirty="0">
              <a:solidFill>
                <a:srgbClr val="FFFFFF"/>
              </a:solidFill>
              <a:latin typeface="Calibri"/>
              <a:cs typeface="Calibri"/>
            </a:endParaRPr>
          </a:p>
          <a:p>
            <a:pPr algn="ctr">
              <a:spcBef>
                <a:spcPts val="1200"/>
              </a:spcBef>
            </a:pPr>
            <a:r>
              <a:rPr lang="en-US" sz="2200" b="1" dirty="0">
                <a:solidFill>
                  <a:srgbClr val="F8AC1A"/>
                </a:solidFill>
                <a:latin typeface="Calibri"/>
                <a:cs typeface="Calibri"/>
              </a:rPr>
              <a:t>THINK OF MOBILE DEVICES AS MINI-COMPUTERS</a:t>
            </a:r>
            <a:endParaRPr lang="en-GB" sz="2200" b="1" dirty="0">
              <a:solidFill>
                <a:srgbClr val="F8AC1A"/>
              </a:solidFill>
              <a:latin typeface="Calibri"/>
              <a:cs typeface="Calibri"/>
            </a:endParaRPr>
          </a:p>
          <a:p>
            <a:pPr algn="ctr"/>
            <a:r>
              <a:rPr lang="en-US" sz="1600" b="1" cap="all" dirty="0">
                <a:solidFill>
                  <a:srgbClr val="FFFFFF"/>
                </a:solidFill>
                <a:latin typeface="Calibri"/>
                <a:cs typeface="Calibri"/>
              </a:rPr>
              <a:t>MOBILE IS THE FASTEST-GROWING TARGET FOR CYBERCRIMINALS. MAKE SURE YOUR MOBILE DEVICE REQUIRES A PASSWORD, AND TAKE PRECAUTIONS TO ENSURE </a:t>
            </a:r>
            <a:r>
              <a:rPr lang="en-US" sz="1600" b="1" cap="all" dirty="0" smtClean="0">
                <a:solidFill>
                  <a:srgbClr val="FFFFFF"/>
                </a:solidFill>
                <a:latin typeface="Calibri"/>
                <a:cs typeface="Calibri"/>
              </a:rPr>
              <a:t>YOUR </a:t>
            </a:r>
            <a:r>
              <a:rPr lang="en-US" sz="1600" b="1" cap="all" dirty="0">
                <a:solidFill>
                  <a:srgbClr val="FFFFFF"/>
                </a:solidFill>
                <a:latin typeface="Calibri"/>
                <a:cs typeface="Calibri"/>
              </a:rPr>
              <a:t>DEVICE IS PROTECTED AGAINST THEFT, LOSS AND </a:t>
            </a:r>
            <a:r>
              <a:rPr lang="en-US" sz="1600" b="1" cap="all" dirty="0" smtClean="0">
                <a:solidFill>
                  <a:srgbClr val="FFFFFF"/>
                </a:solidFill>
                <a:latin typeface="Calibri"/>
                <a:cs typeface="Calibri"/>
              </a:rPr>
              <a:t>CYBERCRIME</a:t>
            </a:r>
            <a:endParaRPr lang="en-GB" sz="1600" b="1" cap="all" dirty="0">
              <a:solidFill>
                <a:srgbClr val="FFFFFF"/>
              </a:solidFill>
              <a:latin typeface="Calibri"/>
              <a:cs typeface="Calibri"/>
            </a:endParaRPr>
          </a:p>
          <a:p>
            <a:pPr lvl="0" algn="ctr">
              <a:spcBef>
                <a:spcPts val="1200"/>
              </a:spcBef>
            </a:pPr>
            <a:r>
              <a:rPr lang="en-US" sz="2200" b="1" dirty="0">
                <a:solidFill>
                  <a:srgbClr val="F8AC1A"/>
                </a:solidFill>
                <a:latin typeface="Calibri"/>
                <a:cs typeface="Calibri"/>
              </a:rPr>
              <a:t>BE CAUTIOUS IN THE CLOUD</a:t>
            </a:r>
            <a:endParaRPr lang="en-GB" sz="2200" b="1" dirty="0">
              <a:solidFill>
                <a:srgbClr val="F8AC1A"/>
              </a:solidFill>
              <a:latin typeface="Calibri"/>
              <a:cs typeface="Calibri"/>
            </a:endParaRPr>
          </a:p>
          <a:p>
            <a:pPr algn="ctr"/>
            <a:r>
              <a:rPr lang="en-US" sz="1600" b="1" cap="all" dirty="0">
                <a:solidFill>
                  <a:srgbClr val="FFFFFF"/>
                </a:solidFill>
                <a:latin typeface="Calibri"/>
                <a:cs typeface="Calibri"/>
              </a:rPr>
              <a:t>WHILE CLOUD STORAGE SOLUTIONS MAKE IT EASY TO SAVE AND SHARE FILES, THEY ALSO OPEN OTHER AVENUES FOR ATTACK. BE CAREFUL ABOUT WHO HAS ACCESS TO YOUR FILES, AND USE A SOLUTION WITH BUILT-IN SECURITY IF </a:t>
            </a:r>
            <a:r>
              <a:rPr lang="en-US" sz="1600" b="1" cap="all" dirty="0" smtClean="0">
                <a:solidFill>
                  <a:srgbClr val="FFFFFF"/>
                </a:solidFill>
                <a:latin typeface="Calibri"/>
                <a:cs typeface="Calibri"/>
              </a:rPr>
              <a:t>POSSIBLE</a:t>
            </a:r>
            <a:endParaRPr lang="en-GB" sz="1600" b="1" cap="all" dirty="0">
              <a:solidFill>
                <a:srgbClr val="FFFFFF"/>
              </a:solidFill>
              <a:latin typeface="Calibri"/>
              <a:cs typeface="Calibri"/>
            </a:endParaRPr>
          </a:p>
          <a:p>
            <a:pPr algn="ctr">
              <a:spcBef>
                <a:spcPts val="1200"/>
              </a:spcBef>
            </a:pPr>
            <a:r>
              <a:rPr lang="en-US" sz="2200" b="1" dirty="0">
                <a:solidFill>
                  <a:srgbClr val="F8AC1A"/>
                </a:solidFill>
                <a:latin typeface="Calibri"/>
                <a:cs typeface="Calibri"/>
              </a:rPr>
              <a:t>SAVE SENSITIVE TRANSACTIONS FOR SECURE CONNECTIONS</a:t>
            </a:r>
            <a:endParaRPr lang="en-GB" sz="2200" b="1" dirty="0">
              <a:solidFill>
                <a:srgbClr val="F8AC1A"/>
              </a:solidFill>
              <a:latin typeface="Calibri"/>
              <a:cs typeface="Calibri"/>
            </a:endParaRPr>
          </a:p>
          <a:p>
            <a:pPr algn="ctr"/>
            <a:r>
              <a:rPr lang="en-US" sz="1600" b="1" cap="all" dirty="0">
                <a:solidFill>
                  <a:srgbClr val="FFFFFF"/>
                </a:solidFill>
                <a:latin typeface="Calibri"/>
                <a:cs typeface="Calibri"/>
              </a:rPr>
              <a:t>Free or unsecured Wi-Fi networks can make it easy for thieves to eavesdrop on your activity. Avoid doing any sensitive transactions like banking or shopping while connected to these networks, or use a personal VPN </a:t>
            </a:r>
            <a:r>
              <a:rPr lang="en-US" sz="1600" b="1" cap="all" dirty="0" smtClean="0">
                <a:solidFill>
                  <a:srgbClr val="FFFFFF"/>
                </a:solidFill>
                <a:latin typeface="Calibri"/>
                <a:cs typeface="Calibri"/>
              </a:rPr>
              <a:t>client</a:t>
            </a:r>
            <a:endParaRPr lang="en-GB" sz="1600" b="1" cap="all" dirty="0">
              <a:solidFill>
                <a:srgbClr val="FFFFFF"/>
              </a:solidFill>
              <a:latin typeface="Calibri"/>
              <a:cs typeface="Calibri"/>
            </a:endParaRPr>
          </a:p>
          <a:p>
            <a:pPr lvl="0" algn="ctr">
              <a:spcBef>
                <a:spcPts val="1200"/>
              </a:spcBef>
            </a:pPr>
            <a:r>
              <a:rPr lang="en-US" sz="2200" b="1" dirty="0">
                <a:solidFill>
                  <a:srgbClr val="F8AC1A"/>
                </a:solidFill>
                <a:latin typeface="Calibri"/>
                <a:cs typeface="Calibri"/>
              </a:rPr>
              <a:t>AFTER YOU CONNECT, DOUBLE CHECK </a:t>
            </a:r>
            <a:endParaRPr lang="en-GB" sz="2200" b="1" dirty="0">
              <a:solidFill>
                <a:srgbClr val="F8AC1A"/>
              </a:solidFill>
              <a:latin typeface="Calibri"/>
              <a:cs typeface="Calibri"/>
            </a:endParaRPr>
          </a:p>
          <a:p>
            <a:pPr algn="ctr"/>
            <a:r>
              <a:rPr lang="en-US" sz="1600" b="1" cap="all" dirty="0">
                <a:solidFill>
                  <a:srgbClr val="FFFFFF"/>
                </a:solidFill>
                <a:latin typeface="Calibri"/>
                <a:cs typeface="Calibri"/>
              </a:rPr>
              <a:t>Check credit card and bank statements regularly for fraudulent transactions, and report any suspicious activity to your provider and/or law </a:t>
            </a:r>
            <a:r>
              <a:rPr lang="en-US" sz="1600" b="1" cap="all" dirty="0" smtClean="0">
                <a:solidFill>
                  <a:srgbClr val="FFFFFF"/>
                </a:solidFill>
                <a:latin typeface="Calibri"/>
                <a:cs typeface="Calibri"/>
              </a:rPr>
              <a:t>enforcement</a:t>
            </a:r>
            <a:endParaRPr lang="en-GB" sz="1600" b="1" cap="all" dirty="0">
              <a:solidFill>
                <a:srgbClr val="FFFFFF"/>
              </a:solidFill>
              <a:latin typeface="Calibri"/>
              <a:cs typeface="Calibri"/>
            </a:endParaRPr>
          </a:p>
          <a:p>
            <a:r>
              <a:rPr lang="en-US" dirty="0"/>
              <a:t> </a:t>
            </a:r>
            <a:endParaRPr lang="en-GB" dirty="0"/>
          </a:p>
          <a:p>
            <a:pPr algn="ctr">
              <a:defRPr/>
            </a:pPr>
            <a:r>
              <a:rPr lang="en-US" sz="2400" b="1" cap="all" dirty="0" smtClean="0">
                <a:solidFill>
                  <a:srgbClr val="FFFFFF"/>
                </a:solidFill>
                <a:latin typeface="Calibri"/>
                <a:cs typeface="Calibri"/>
              </a:rPr>
              <a:t> </a:t>
            </a:r>
            <a:endParaRPr lang="en-US" sz="2100" b="1" dirty="0" smtClean="0">
              <a:solidFill>
                <a:srgbClr val="FFFFFF"/>
              </a:solidFill>
              <a:latin typeface="Calibri"/>
              <a:cs typeface="Calibri"/>
            </a:endParaRPr>
          </a:p>
          <a:p>
            <a:pPr>
              <a:defRPr/>
            </a:pPr>
            <a:endParaRPr lang="en-US" sz="2100" b="1" dirty="0" smtClean="0">
              <a:solidFill>
                <a:srgbClr val="FFFFFF"/>
              </a:solidFill>
              <a:latin typeface="Calibri"/>
              <a:cs typeface="Calibri"/>
            </a:endParaRPr>
          </a:p>
          <a:p>
            <a:pPr>
              <a:defRPr/>
            </a:pPr>
            <a:r>
              <a:rPr lang="en-US" sz="2100" b="1" dirty="0">
                <a:solidFill>
                  <a:srgbClr val="FFFFFF"/>
                </a:solidFill>
                <a:latin typeface="Calibri"/>
                <a:cs typeface="Calibri"/>
              </a:rPr>
              <a:t> </a:t>
            </a:r>
          </a:p>
          <a:p>
            <a:pPr>
              <a:spcAft>
                <a:spcPts val="600"/>
              </a:spcAft>
              <a:defRPr/>
            </a:pPr>
            <a:r>
              <a:rPr lang="en-GB" sz="2100" b="1" dirty="0">
                <a:solidFill>
                  <a:srgbClr val="FFFFFF"/>
                </a:solidFill>
                <a:latin typeface="Calibri"/>
                <a:cs typeface="Calibri"/>
              </a:rPr>
              <a:t> </a:t>
            </a:r>
            <a:endParaRPr lang="en-US" sz="2100" b="1" dirty="0">
              <a:solidFill>
                <a:srgbClr val="FFFFFF"/>
              </a:solidFill>
              <a:latin typeface="Calibri"/>
              <a:cs typeface="Calibri"/>
            </a:endParaRPr>
          </a:p>
          <a:p>
            <a:pPr>
              <a:defRPr/>
            </a:pPr>
            <a:endParaRPr lang="en-US" sz="2100" b="1" dirty="0">
              <a:solidFill>
                <a:schemeClr val="bg1"/>
              </a:solidFill>
              <a:latin typeface="Calibri"/>
              <a:cs typeface="Calibri"/>
            </a:endParaRPr>
          </a:p>
        </p:txBody>
      </p:sp>
      <p:sp>
        <p:nvSpPr>
          <p:cNvPr id="5" name="TextBox 4"/>
          <p:cNvSpPr txBox="1"/>
          <p:nvPr/>
        </p:nvSpPr>
        <p:spPr>
          <a:xfrm>
            <a:off x="-1" y="92351"/>
            <a:ext cx="9144000" cy="492443"/>
          </a:xfrm>
          <a:prstGeom prst="rect">
            <a:avLst/>
          </a:prstGeom>
          <a:noFill/>
        </p:spPr>
        <p:txBody>
          <a:bodyPr wrap="square" rtlCol="0">
            <a:spAutoFit/>
          </a:bodyPr>
          <a:lstStyle/>
          <a:p>
            <a:pPr algn="ctr"/>
            <a:r>
              <a:rPr lang="en-US" sz="2600" b="1" cap="small" dirty="0" smtClean="0">
                <a:latin typeface="Calibri"/>
                <a:cs typeface="Calibri"/>
              </a:rPr>
              <a:t>TOP TIPS</a:t>
            </a:r>
            <a:endParaRPr lang="en-US" sz="2600" b="1" cap="small" dirty="0">
              <a:latin typeface="Calibri"/>
              <a:cs typeface="Calibri"/>
            </a:endParaRPr>
          </a:p>
        </p:txBody>
      </p:sp>
    </p:spTree>
    <p:extLst>
      <p:ext uri="{BB962C8B-B14F-4D97-AF65-F5344CB8AC3E}">
        <p14:creationId xmlns:p14="http://schemas.microsoft.com/office/powerpoint/2010/main" val="4225457116"/>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ld-map-solo_2.jpg"/>
          <p:cNvPicPr>
            <a:picLocks noChangeAspect="1"/>
          </p:cNvPicPr>
          <p:nvPr/>
        </p:nvPicPr>
        <p:blipFill>
          <a:blip r:embed="rId3">
            <a:alphaModFix amt="31000"/>
          </a:blip>
          <a:srcRect l="5772" t="3142" r="5916" b="1862"/>
          <a:stretch>
            <a:fillRect/>
          </a:stretch>
        </p:blipFill>
        <p:spPr>
          <a:xfrm>
            <a:off x="0" y="0"/>
            <a:ext cx="9144000" cy="6858000"/>
          </a:xfrm>
          <a:prstGeom prst="rect">
            <a:avLst/>
          </a:prstGeom>
        </p:spPr>
      </p:pic>
      <p:sp>
        <p:nvSpPr>
          <p:cNvPr id="4" name="TextBox 3"/>
          <p:cNvSpPr txBox="1"/>
          <p:nvPr/>
        </p:nvSpPr>
        <p:spPr>
          <a:xfrm>
            <a:off x="0" y="2187768"/>
            <a:ext cx="9144000" cy="2123658"/>
          </a:xfrm>
          <a:prstGeom prst="rect">
            <a:avLst/>
          </a:prstGeom>
          <a:noFill/>
        </p:spPr>
        <p:txBody>
          <a:bodyPr wrap="square" rtlCol="0">
            <a:spAutoFit/>
          </a:bodyPr>
          <a:lstStyle/>
          <a:p>
            <a:pPr algn="ctr"/>
            <a:endParaRPr lang="en-US" sz="4400" dirty="0" smtClean="0">
              <a:solidFill>
                <a:srgbClr val="FFC000"/>
              </a:solidFill>
            </a:endParaRPr>
          </a:p>
          <a:p>
            <a:pPr algn="ctr"/>
            <a:endParaRPr lang="en-US" sz="4400" dirty="0" smtClean="0">
              <a:solidFill>
                <a:srgbClr val="FFC000"/>
              </a:solidFill>
            </a:endParaRPr>
          </a:p>
          <a:p>
            <a:pPr algn="ctr"/>
            <a:r>
              <a:rPr lang="en-US" sz="4400" dirty="0" smtClean="0">
                <a:solidFill>
                  <a:srgbClr val="FFC000"/>
                </a:solidFill>
              </a:rPr>
              <a:t>go.symantec.com/norton-report-2013</a:t>
            </a:r>
            <a:r>
              <a:rPr lang="en-US" sz="4400" dirty="0" smtClean="0"/>
              <a:t> </a:t>
            </a:r>
            <a:endParaRPr lang="en-US" sz="4400" b="1" cap="small" dirty="0">
              <a:solidFill>
                <a:srgbClr val="F8AC1A"/>
              </a:solidFill>
              <a:latin typeface="SymantecSans-Bold"/>
              <a:cs typeface="SymantecSans-Bold"/>
            </a:endParaRPr>
          </a:p>
        </p:txBody>
      </p:sp>
    </p:spTree>
    <p:extLst>
      <p:ext uri="{BB962C8B-B14F-4D97-AF65-F5344CB8AC3E}">
        <p14:creationId xmlns:p14="http://schemas.microsoft.com/office/powerpoint/2010/main" val="3895223992"/>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map-solo_2.jpg"/>
          <p:cNvPicPr>
            <a:picLocks noChangeAspect="1"/>
          </p:cNvPicPr>
          <p:nvPr/>
        </p:nvPicPr>
        <p:blipFill>
          <a:blip r:embed="rId3">
            <a:alphaModFix amt="31000"/>
          </a:blip>
          <a:srcRect l="5772" t="3142" r="5916" b="1862"/>
          <a:stretch>
            <a:fillRect/>
          </a:stretch>
        </p:blipFill>
        <p:spPr>
          <a:xfrm>
            <a:off x="0" y="342900"/>
            <a:ext cx="9144000" cy="6858000"/>
          </a:xfrm>
          <a:prstGeom prst="rect">
            <a:avLst/>
          </a:prstGeom>
        </p:spPr>
      </p:pic>
      <p:sp>
        <p:nvSpPr>
          <p:cNvPr id="5" name="Text Placeholder 2"/>
          <p:cNvSpPr>
            <a:spLocks noGrp="1"/>
          </p:cNvSpPr>
          <p:nvPr>
            <p:ph type="body" sz="quarter" idx="12"/>
          </p:nvPr>
        </p:nvSpPr>
        <p:spPr>
          <a:xfrm>
            <a:off x="570543" y="1137010"/>
            <a:ext cx="8054531" cy="4805247"/>
          </a:xfrm>
        </p:spPr>
        <p:txBody>
          <a:bodyPr>
            <a:noAutofit/>
          </a:bodyPr>
          <a:lstStyle/>
          <a:p>
            <a:r>
              <a:rPr lang="en-GB" sz="2000" b="1" dirty="0" smtClean="0">
                <a:solidFill>
                  <a:srgbClr val="F8AC1A"/>
                </a:solidFill>
                <a:latin typeface="Calibri"/>
                <a:cs typeface="Calibri"/>
              </a:rPr>
              <a:t>24 countries</a:t>
            </a:r>
            <a:r>
              <a:rPr lang="en-US" sz="2000" b="1" dirty="0" smtClean="0">
                <a:solidFill>
                  <a:srgbClr val="F8AC1A"/>
                </a:solidFill>
                <a:latin typeface="Calibri"/>
                <a:cs typeface="Calibri"/>
              </a:rPr>
              <a:t>  </a:t>
            </a:r>
          </a:p>
          <a:p>
            <a:r>
              <a:rPr lang="en-US" sz="2000" b="1" dirty="0" smtClean="0">
                <a:latin typeface="Calibri"/>
                <a:cs typeface="Calibri"/>
              </a:rPr>
              <a:t>Australia, Brazil, Canada, China, </a:t>
            </a:r>
            <a:r>
              <a:rPr lang="en-GB" sz="2000" b="1" dirty="0" smtClean="0">
                <a:latin typeface="Calibri"/>
                <a:cs typeface="Calibri"/>
              </a:rPr>
              <a:t>Colombia, </a:t>
            </a:r>
            <a:r>
              <a:rPr lang="en-US" sz="2000" b="1" dirty="0" smtClean="0">
                <a:latin typeface="Calibri"/>
                <a:cs typeface="Calibri"/>
              </a:rPr>
              <a:t>Denmark</a:t>
            </a:r>
            <a:r>
              <a:rPr lang="en-US" sz="2000" b="1" dirty="0">
                <a:latin typeface="Calibri"/>
                <a:cs typeface="Calibri"/>
              </a:rPr>
              <a:t>, </a:t>
            </a:r>
            <a:r>
              <a:rPr lang="en-US" sz="2000" b="1" dirty="0" smtClean="0">
                <a:latin typeface="Calibri"/>
                <a:cs typeface="Calibri"/>
              </a:rPr>
              <a:t/>
            </a:r>
            <a:br>
              <a:rPr lang="en-US" sz="2000" b="1" dirty="0" smtClean="0">
                <a:latin typeface="Calibri"/>
                <a:cs typeface="Calibri"/>
              </a:rPr>
            </a:br>
            <a:r>
              <a:rPr lang="en-US" sz="2000" b="1" dirty="0" smtClean="0">
                <a:latin typeface="Calibri"/>
                <a:cs typeface="Calibri"/>
              </a:rPr>
              <a:t>France, Germany, India, Italy,  Japan</a:t>
            </a:r>
            <a:r>
              <a:rPr lang="en-US" sz="2000" b="1" dirty="0">
                <a:latin typeface="Calibri"/>
                <a:cs typeface="Calibri"/>
              </a:rPr>
              <a:t>, Mexico,  NETHERLANDS, </a:t>
            </a:r>
            <a:r>
              <a:rPr lang="en-US" sz="2000" b="1" dirty="0" smtClean="0">
                <a:latin typeface="Calibri"/>
                <a:cs typeface="Calibri"/>
              </a:rPr>
              <a:t/>
            </a:r>
            <a:br>
              <a:rPr lang="en-US" sz="2000" b="1" dirty="0" smtClean="0">
                <a:latin typeface="Calibri"/>
                <a:cs typeface="Calibri"/>
              </a:rPr>
            </a:br>
            <a:r>
              <a:rPr lang="en-US" sz="2000" b="1" dirty="0" smtClean="0">
                <a:latin typeface="Calibri"/>
                <a:cs typeface="Calibri"/>
              </a:rPr>
              <a:t>New Zealand, Poland, Russia, </a:t>
            </a:r>
            <a:r>
              <a:rPr lang="en-GB" sz="2000" b="1" dirty="0" smtClean="0">
                <a:latin typeface="Calibri"/>
                <a:cs typeface="Calibri"/>
              </a:rPr>
              <a:t>Saudi Arabia, </a:t>
            </a:r>
            <a:r>
              <a:rPr lang="en-US" sz="2000" b="1" dirty="0" smtClean="0">
                <a:latin typeface="Calibri"/>
                <a:cs typeface="Calibri"/>
              </a:rPr>
              <a:t>Singapore</a:t>
            </a:r>
            <a:r>
              <a:rPr lang="en-US" sz="2000" b="1" dirty="0">
                <a:latin typeface="Calibri"/>
                <a:cs typeface="Calibri"/>
              </a:rPr>
              <a:t>, </a:t>
            </a:r>
            <a:r>
              <a:rPr lang="en-US" sz="2000" b="1" dirty="0" smtClean="0">
                <a:latin typeface="Calibri"/>
                <a:cs typeface="Calibri"/>
              </a:rPr>
              <a:t/>
            </a:r>
            <a:br>
              <a:rPr lang="en-US" sz="2000" b="1" dirty="0" smtClean="0">
                <a:latin typeface="Calibri"/>
                <a:cs typeface="Calibri"/>
              </a:rPr>
            </a:br>
            <a:r>
              <a:rPr lang="en-US" sz="2000" b="1" dirty="0" smtClean="0">
                <a:latin typeface="Calibri"/>
                <a:cs typeface="Calibri"/>
              </a:rPr>
              <a:t>South </a:t>
            </a:r>
            <a:r>
              <a:rPr lang="en-US" sz="2000" b="1" dirty="0">
                <a:latin typeface="Calibri"/>
                <a:cs typeface="Calibri"/>
              </a:rPr>
              <a:t>Africa, Sweden</a:t>
            </a:r>
            <a:r>
              <a:rPr lang="en-US" sz="2000" b="1" dirty="0" smtClean="0">
                <a:latin typeface="Calibri"/>
                <a:cs typeface="Calibri"/>
              </a:rPr>
              <a:t>, turkey, United </a:t>
            </a:r>
            <a:r>
              <a:rPr lang="en-US" sz="2000" b="1" dirty="0">
                <a:latin typeface="Calibri"/>
                <a:cs typeface="Calibri"/>
              </a:rPr>
              <a:t>Arab </a:t>
            </a:r>
            <a:r>
              <a:rPr lang="en-US" sz="2000" b="1" dirty="0" smtClean="0">
                <a:latin typeface="Calibri"/>
                <a:cs typeface="Calibri"/>
              </a:rPr>
              <a:t>Emirates, </a:t>
            </a:r>
            <a:br>
              <a:rPr lang="en-US" sz="2000" b="1" dirty="0" smtClean="0">
                <a:latin typeface="Calibri"/>
                <a:cs typeface="Calibri"/>
              </a:rPr>
            </a:br>
            <a:r>
              <a:rPr lang="en-US" sz="2000" b="1" dirty="0" smtClean="0">
                <a:latin typeface="Calibri"/>
                <a:cs typeface="Calibri"/>
              </a:rPr>
              <a:t>United Kingdom, United States of America</a:t>
            </a:r>
            <a:r>
              <a:rPr lang="en-GB" sz="2000" b="1" dirty="0" smtClean="0">
                <a:solidFill>
                  <a:srgbClr val="F9CB2A"/>
                </a:solidFill>
                <a:latin typeface="Calibri"/>
                <a:cs typeface="Calibri"/>
              </a:rPr>
              <a:t>	</a:t>
            </a:r>
          </a:p>
          <a:p>
            <a:endParaRPr lang="en-GB" sz="2000" b="1" dirty="0" smtClean="0">
              <a:solidFill>
                <a:srgbClr val="F8AC1A"/>
              </a:solidFill>
              <a:latin typeface="Calibri"/>
              <a:cs typeface="Calibri"/>
            </a:endParaRPr>
          </a:p>
          <a:p>
            <a:r>
              <a:rPr lang="en-GB" sz="2000" b="1" dirty="0" smtClean="0">
                <a:solidFill>
                  <a:srgbClr val="F8AC1A"/>
                </a:solidFill>
                <a:latin typeface="Calibri"/>
                <a:cs typeface="Calibri"/>
              </a:rPr>
              <a:t>13,022 </a:t>
            </a:r>
            <a:r>
              <a:rPr lang="en-US" sz="2000" b="1" dirty="0">
                <a:solidFill>
                  <a:srgbClr val="F8AC1A"/>
                </a:solidFill>
                <a:latin typeface="Calibri"/>
                <a:cs typeface="Calibri"/>
              </a:rPr>
              <a:t>online adults aged </a:t>
            </a:r>
            <a:r>
              <a:rPr lang="en-US" sz="2000" b="1" dirty="0" smtClean="0">
                <a:solidFill>
                  <a:srgbClr val="F8AC1A"/>
                </a:solidFill>
                <a:latin typeface="Calibri"/>
                <a:cs typeface="Calibri"/>
              </a:rPr>
              <a:t>18-64</a:t>
            </a:r>
          </a:p>
        </p:txBody>
      </p:sp>
      <p:sp>
        <p:nvSpPr>
          <p:cNvPr id="7" name="TextBox 6"/>
          <p:cNvSpPr txBox="1"/>
          <p:nvPr/>
        </p:nvSpPr>
        <p:spPr>
          <a:xfrm>
            <a:off x="0" y="237125"/>
            <a:ext cx="9144000" cy="492443"/>
          </a:xfrm>
          <a:prstGeom prst="rect">
            <a:avLst/>
          </a:prstGeom>
          <a:noFill/>
        </p:spPr>
        <p:txBody>
          <a:bodyPr wrap="square" rtlCol="0">
            <a:spAutoFit/>
          </a:bodyPr>
          <a:lstStyle/>
          <a:p>
            <a:pPr algn="ctr"/>
            <a:r>
              <a:rPr lang="en-US" sz="2600" b="1" cap="small" dirty="0" smtClean="0">
                <a:solidFill>
                  <a:srgbClr val="F8AC1A"/>
                </a:solidFill>
                <a:latin typeface="Calibri"/>
                <a:cs typeface="Calibri"/>
              </a:rPr>
              <a:t>2013 NORTON REPORT</a:t>
            </a:r>
            <a:endParaRPr lang="en-US" sz="2600" b="1" cap="small" dirty="0">
              <a:solidFill>
                <a:srgbClr val="F8AC1A"/>
              </a:solidFill>
              <a:latin typeface="Calibri"/>
              <a:cs typeface="Calibri"/>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ld-map-solo_2.jpg"/>
          <p:cNvPicPr>
            <a:picLocks noChangeAspect="1"/>
          </p:cNvPicPr>
          <p:nvPr/>
        </p:nvPicPr>
        <p:blipFill>
          <a:blip r:embed="rId3">
            <a:alphaModFix amt="31000"/>
          </a:blip>
          <a:srcRect l="5772" t="3142" r="5916" b="1862"/>
          <a:stretch>
            <a:fillRect/>
          </a:stretch>
        </p:blipFill>
        <p:spPr>
          <a:xfrm>
            <a:off x="0" y="0"/>
            <a:ext cx="9144000" cy="6858000"/>
          </a:xfrm>
          <a:prstGeom prst="rect">
            <a:avLst/>
          </a:prstGeom>
        </p:spPr>
      </p:pic>
      <p:sp>
        <p:nvSpPr>
          <p:cNvPr id="4" name="TextBox 3"/>
          <p:cNvSpPr txBox="1"/>
          <p:nvPr/>
        </p:nvSpPr>
        <p:spPr>
          <a:xfrm>
            <a:off x="0" y="2347425"/>
            <a:ext cx="9144000" cy="1508105"/>
          </a:xfrm>
          <a:prstGeom prst="rect">
            <a:avLst/>
          </a:prstGeom>
          <a:noFill/>
        </p:spPr>
        <p:txBody>
          <a:bodyPr wrap="square" rtlCol="0">
            <a:spAutoFit/>
          </a:bodyPr>
          <a:lstStyle/>
          <a:p>
            <a:pPr algn="ctr"/>
            <a:r>
              <a:rPr lang="en-US" sz="9200" b="1" cap="small" dirty="0" smtClean="0">
                <a:solidFill>
                  <a:srgbClr val="F8AC1A"/>
                </a:solidFill>
                <a:latin typeface="SymantecSans-Bold"/>
                <a:cs typeface="SymantecSans-Bold"/>
              </a:rPr>
              <a:t>THANK YOU</a:t>
            </a:r>
            <a:endParaRPr lang="en-US" sz="9200" b="1" cap="small" dirty="0">
              <a:solidFill>
                <a:srgbClr val="F8AC1A"/>
              </a:solidFill>
              <a:latin typeface="SymantecSans-Bold"/>
              <a:cs typeface="SymantecSans-Bold"/>
            </a:endParaRPr>
          </a:p>
        </p:txBody>
      </p:sp>
    </p:spTree>
    <p:extLst>
      <p:ext uri="{BB962C8B-B14F-4D97-AF65-F5344CB8AC3E}">
        <p14:creationId xmlns:p14="http://schemas.microsoft.com/office/powerpoint/2010/main" val="3764775351"/>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ld-map-solo_2.jpg"/>
          <p:cNvPicPr>
            <a:picLocks noChangeAspect="1"/>
          </p:cNvPicPr>
          <p:nvPr/>
        </p:nvPicPr>
        <p:blipFill>
          <a:blip r:embed="rId3">
            <a:alphaModFix amt="31000"/>
          </a:blip>
          <a:srcRect l="5772" t="3142" r="5916" b="1862"/>
          <a:stretch>
            <a:fillRect/>
          </a:stretch>
        </p:blipFill>
        <p:spPr>
          <a:xfrm>
            <a:off x="0" y="0"/>
            <a:ext cx="9144000" cy="6858000"/>
          </a:xfrm>
          <a:prstGeom prst="rect">
            <a:avLst/>
          </a:prstGeom>
        </p:spPr>
      </p:pic>
      <p:sp>
        <p:nvSpPr>
          <p:cNvPr id="4" name="TextBox 3"/>
          <p:cNvSpPr txBox="1"/>
          <p:nvPr/>
        </p:nvSpPr>
        <p:spPr>
          <a:xfrm>
            <a:off x="0" y="2347425"/>
            <a:ext cx="9144000" cy="923330"/>
          </a:xfrm>
          <a:prstGeom prst="rect">
            <a:avLst/>
          </a:prstGeom>
          <a:noFill/>
        </p:spPr>
        <p:txBody>
          <a:bodyPr wrap="square" rtlCol="0">
            <a:spAutoFit/>
          </a:bodyPr>
          <a:lstStyle/>
          <a:p>
            <a:pPr algn="ctr"/>
            <a:r>
              <a:rPr lang="en-US" sz="5400" b="1" cap="small" dirty="0">
                <a:solidFill>
                  <a:srgbClr val="F8AC1A"/>
                </a:solidFill>
                <a:latin typeface="SymantecSans-Bold"/>
                <a:cs typeface="SymantecSans-Bold"/>
              </a:rPr>
              <a:t>a</a:t>
            </a:r>
            <a:r>
              <a:rPr lang="en-US" sz="5400" b="1" cap="small" dirty="0" smtClean="0">
                <a:solidFill>
                  <a:srgbClr val="F8AC1A"/>
                </a:solidFill>
                <a:latin typeface="SymantecSans-Bold"/>
                <a:cs typeface="SymantecSans-Bold"/>
              </a:rPr>
              <a:t>dditional findings</a:t>
            </a:r>
            <a:endParaRPr lang="en-US" sz="5400" b="1" cap="small" dirty="0">
              <a:solidFill>
                <a:srgbClr val="F8AC1A"/>
              </a:solidFill>
              <a:latin typeface="SymantecSans-Bold"/>
              <a:cs typeface="SymantecSans-Bold"/>
            </a:endParaRPr>
          </a:p>
        </p:txBody>
      </p:sp>
    </p:spTree>
    <p:extLst>
      <p:ext uri="{BB962C8B-B14F-4D97-AF65-F5344CB8AC3E}">
        <p14:creationId xmlns:p14="http://schemas.microsoft.com/office/powerpoint/2010/main" val="3691820223"/>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orld-map-solo_2.jpg"/>
          <p:cNvPicPr>
            <a:picLocks noChangeAspect="1"/>
          </p:cNvPicPr>
          <p:nvPr/>
        </p:nvPicPr>
        <p:blipFill>
          <a:blip r:embed="rId3">
            <a:alphaModFix amt="31000"/>
          </a:blip>
          <a:srcRect l="5772" t="3142" r="5916" b="1862"/>
          <a:stretch>
            <a:fillRect/>
          </a:stretch>
        </p:blipFill>
        <p:spPr>
          <a:xfrm>
            <a:off x="0" y="0"/>
            <a:ext cx="9144000" cy="6858000"/>
          </a:xfrm>
          <a:prstGeom prst="rect">
            <a:avLst/>
          </a:prstGeom>
        </p:spPr>
      </p:pic>
      <p:sp>
        <p:nvSpPr>
          <p:cNvPr id="8" name="Content Placeholder 2"/>
          <p:cNvSpPr txBox="1">
            <a:spLocks/>
          </p:cNvSpPr>
          <p:nvPr/>
        </p:nvSpPr>
        <p:spPr>
          <a:xfrm>
            <a:off x="5886526" y="1418984"/>
            <a:ext cx="2546939" cy="165980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spcBef>
                <a:spcPts val="0"/>
              </a:spcBef>
              <a:buNone/>
            </a:pPr>
            <a:r>
              <a:rPr lang="en-GB" sz="4400" b="1" dirty="0" smtClean="0">
                <a:latin typeface="Calibri"/>
                <a:cs typeface="Calibri"/>
              </a:rPr>
              <a:t>54</a:t>
            </a:r>
            <a:r>
              <a:rPr lang="en-US" sz="4400" b="1" dirty="0" smtClean="0">
                <a:solidFill>
                  <a:schemeClr val="tx1">
                    <a:lumMod val="65000"/>
                  </a:schemeClr>
                </a:solidFill>
                <a:cs typeface="Calibri"/>
              </a:rPr>
              <a:t>%</a:t>
            </a:r>
            <a:r>
              <a:rPr lang="en-GB" sz="3600" b="1" dirty="0" smtClean="0">
                <a:latin typeface="Calibri"/>
                <a:cs typeface="Calibri"/>
              </a:rPr>
              <a:t> </a:t>
            </a:r>
            <a:r>
              <a:rPr lang="en-GB" sz="2400" b="1" cap="small" dirty="0">
                <a:solidFill>
                  <a:srgbClr val="F8AC1A"/>
                </a:solidFill>
                <a:cs typeface="Calibri"/>
              </a:rPr>
              <a:t>access personal  e-mail </a:t>
            </a:r>
          </a:p>
        </p:txBody>
      </p:sp>
      <p:sp>
        <p:nvSpPr>
          <p:cNvPr id="20" name="Content Placeholder 2"/>
          <p:cNvSpPr txBox="1">
            <a:spLocks/>
          </p:cNvSpPr>
          <p:nvPr/>
        </p:nvSpPr>
        <p:spPr>
          <a:xfrm>
            <a:off x="2338761" y="1362267"/>
            <a:ext cx="2392113" cy="17732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spcBef>
                <a:spcPts val="0"/>
              </a:spcBef>
              <a:buNone/>
            </a:pPr>
            <a:r>
              <a:rPr lang="en-GB" sz="4400" b="1" dirty="0" smtClean="0">
                <a:latin typeface="Calibri"/>
                <a:cs typeface="Calibri"/>
              </a:rPr>
              <a:t>56</a:t>
            </a:r>
            <a:r>
              <a:rPr lang="en-GB" sz="4400" b="1" dirty="0" smtClean="0">
                <a:solidFill>
                  <a:schemeClr val="tx1">
                    <a:lumMod val="65000"/>
                  </a:schemeClr>
                </a:solidFill>
                <a:cs typeface="Calibri"/>
              </a:rPr>
              <a:t>%</a:t>
            </a:r>
            <a:r>
              <a:rPr lang="en-GB" sz="2800" b="1" dirty="0" smtClean="0">
                <a:latin typeface="Calibri"/>
                <a:cs typeface="Calibri"/>
              </a:rPr>
              <a:t> </a:t>
            </a:r>
            <a:r>
              <a:rPr lang="en-GB" sz="2000" b="1" cap="small" dirty="0" smtClean="0">
                <a:solidFill>
                  <a:srgbClr val="F8AC1A"/>
                </a:solidFill>
                <a:cs typeface="Calibri"/>
              </a:rPr>
              <a:t>ACCESS THEIR </a:t>
            </a:r>
            <a:r>
              <a:rPr lang="en-GB" sz="2000" b="1" cap="small" dirty="0">
                <a:solidFill>
                  <a:srgbClr val="F8AC1A"/>
                </a:solidFill>
                <a:cs typeface="Calibri"/>
              </a:rPr>
              <a:t>SOCIAL NETWORK ACCOUNT</a:t>
            </a:r>
          </a:p>
        </p:txBody>
      </p:sp>
      <p:sp>
        <p:nvSpPr>
          <p:cNvPr id="22" name="Content Placeholder 2"/>
          <p:cNvSpPr txBox="1">
            <a:spLocks/>
          </p:cNvSpPr>
          <p:nvPr/>
        </p:nvSpPr>
        <p:spPr>
          <a:xfrm>
            <a:off x="5745744" y="3101180"/>
            <a:ext cx="2828504" cy="17732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spcBef>
                <a:spcPts val="0"/>
              </a:spcBef>
              <a:buNone/>
            </a:pPr>
            <a:r>
              <a:rPr lang="en-GB" sz="4400" b="1" dirty="0" smtClean="0">
                <a:latin typeface="Calibri"/>
                <a:cs typeface="Calibri"/>
              </a:rPr>
              <a:t>29</a:t>
            </a:r>
            <a:r>
              <a:rPr lang="en-GB" sz="4400" b="1" dirty="0" smtClean="0">
                <a:solidFill>
                  <a:schemeClr val="tx1">
                    <a:lumMod val="65000"/>
                  </a:schemeClr>
                </a:solidFill>
                <a:cs typeface="Calibri"/>
              </a:rPr>
              <a:t>%</a:t>
            </a:r>
            <a:r>
              <a:rPr lang="en-GB" sz="4400" b="1" dirty="0" smtClean="0">
                <a:latin typeface="Calibri"/>
                <a:cs typeface="Calibri"/>
              </a:rPr>
              <a:t> </a:t>
            </a:r>
            <a:r>
              <a:rPr lang="en-GB" sz="2000" b="1" cap="small" dirty="0">
                <a:solidFill>
                  <a:srgbClr val="F8AC1A"/>
                </a:solidFill>
                <a:cs typeface="Calibri"/>
              </a:rPr>
              <a:t>SHOP ONLINE</a:t>
            </a:r>
          </a:p>
        </p:txBody>
      </p:sp>
      <p:sp>
        <p:nvSpPr>
          <p:cNvPr id="24" name="Content Placeholder 2"/>
          <p:cNvSpPr txBox="1">
            <a:spLocks/>
          </p:cNvSpPr>
          <p:nvPr/>
        </p:nvSpPr>
        <p:spPr>
          <a:xfrm>
            <a:off x="2179887" y="3101179"/>
            <a:ext cx="2709865" cy="17732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spcBef>
                <a:spcPts val="0"/>
              </a:spcBef>
              <a:buNone/>
            </a:pPr>
            <a:r>
              <a:rPr lang="en-GB" sz="4400" b="1" dirty="0">
                <a:latin typeface="Calibri"/>
                <a:cs typeface="Calibri"/>
              </a:rPr>
              <a:t>29</a:t>
            </a:r>
            <a:r>
              <a:rPr lang="en-GB" sz="4400" b="1" dirty="0">
                <a:solidFill>
                  <a:schemeClr val="bg1">
                    <a:lumMod val="50000"/>
                    <a:lumOff val="50000"/>
                  </a:schemeClr>
                </a:solidFill>
                <a:latin typeface="Calibri"/>
                <a:cs typeface="Calibri"/>
              </a:rPr>
              <a:t>%</a:t>
            </a:r>
            <a:r>
              <a:rPr lang="en-GB" sz="4400" b="1" dirty="0">
                <a:latin typeface="Calibri"/>
                <a:cs typeface="Calibri"/>
              </a:rPr>
              <a:t> </a:t>
            </a:r>
            <a:r>
              <a:rPr lang="en-GB" sz="2000" b="1" cap="small" dirty="0">
                <a:solidFill>
                  <a:srgbClr val="F8AC1A"/>
                </a:solidFill>
                <a:cs typeface="Calibri"/>
              </a:rPr>
              <a:t>ACCESS THEIR BANK ACCOUNT</a:t>
            </a:r>
          </a:p>
        </p:txBody>
      </p:sp>
      <p:sp>
        <p:nvSpPr>
          <p:cNvPr id="26" name="TextBox 25"/>
          <p:cNvSpPr txBox="1"/>
          <p:nvPr/>
        </p:nvSpPr>
        <p:spPr>
          <a:xfrm>
            <a:off x="541338" y="660698"/>
            <a:ext cx="8403879" cy="461665"/>
          </a:xfrm>
          <a:prstGeom prst="rect">
            <a:avLst/>
          </a:prstGeom>
          <a:noFill/>
        </p:spPr>
        <p:txBody>
          <a:bodyPr wrap="square" rtlCol="0">
            <a:spAutoFit/>
          </a:bodyPr>
          <a:lstStyle/>
          <a:p>
            <a:r>
              <a:rPr lang="en-US" sz="2400" b="1" cap="small" dirty="0" smtClean="0">
                <a:solidFill>
                  <a:srgbClr val="F8AC1A"/>
                </a:solidFill>
                <a:cs typeface="Calibri"/>
              </a:rPr>
              <a:t>POTENTIALLY RISKY BEHAVIOR ON UNSECURED WI-FI</a:t>
            </a:r>
            <a:r>
              <a:rPr lang="en-US" sz="2400" b="1" dirty="0" smtClean="0">
                <a:solidFill>
                  <a:srgbClr val="F8AC1A"/>
                </a:solidFill>
                <a:cs typeface="Calibri"/>
              </a:rPr>
              <a:t> </a:t>
            </a:r>
            <a:r>
              <a:rPr lang="en-US" sz="2400" b="1" cap="small" dirty="0" smtClean="0">
                <a:solidFill>
                  <a:srgbClr val="F8AC1A"/>
                </a:solidFill>
                <a:latin typeface="Calibri"/>
                <a:cs typeface="Calibri"/>
              </a:rPr>
              <a:t> </a:t>
            </a:r>
            <a:endParaRPr lang="en-US" sz="2400" b="1" cap="small" dirty="0">
              <a:solidFill>
                <a:srgbClr val="F8AC1A"/>
              </a:solidFill>
              <a:latin typeface="Calibri"/>
              <a:cs typeface="Calibri"/>
            </a:endParaRPr>
          </a:p>
        </p:txBody>
      </p:sp>
      <p:pic>
        <p:nvPicPr>
          <p:cNvPr id="28" name="Picture 3" descr="Description: Free Wifi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44" y="1656658"/>
            <a:ext cx="1508125" cy="129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cellphone-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039" y="3157977"/>
            <a:ext cx="512895" cy="892620"/>
          </a:xfrm>
          <a:prstGeom prst="rect">
            <a:avLst/>
          </a:prstGeom>
        </p:spPr>
      </p:pic>
      <p:sp>
        <p:nvSpPr>
          <p:cNvPr id="30" name="Rectangle 29"/>
          <p:cNvSpPr/>
          <p:nvPr/>
        </p:nvSpPr>
        <p:spPr>
          <a:xfrm>
            <a:off x="5791200" y="6444679"/>
            <a:ext cx="3352800" cy="215444"/>
          </a:xfrm>
          <a:prstGeom prst="rect">
            <a:avLst/>
          </a:prstGeom>
        </p:spPr>
        <p:txBody>
          <a:bodyPr wrap="square">
            <a:spAutoFit/>
          </a:bodyPr>
          <a:lstStyle/>
          <a:p>
            <a:pPr algn="r"/>
            <a:r>
              <a:rPr lang="en-US" sz="800" b="1" cap="all" dirty="0" smtClean="0">
                <a:cs typeface="Calibri"/>
              </a:rPr>
              <a:t>*AMONG FREE/UNSECURED WI-FI USERS</a:t>
            </a:r>
            <a:endParaRPr lang="en-GB" sz="800" dirty="0"/>
          </a:p>
        </p:txBody>
      </p:sp>
      <p:sp>
        <p:nvSpPr>
          <p:cNvPr id="12" name="Content Placeholder 2"/>
          <p:cNvSpPr txBox="1">
            <a:spLocks/>
          </p:cNvSpPr>
          <p:nvPr/>
        </p:nvSpPr>
        <p:spPr>
          <a:xfrm>
            <a:off x="5745743" y="4524735"/>
            <a:ext cx="3003146" cy="1773237"/>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0"/>
              </a:spcBef>
              <a:buNone/>
            </a:pPr>
            <a:r>
              <a:rPr lang="en-GB" sz="4800" b="1" dirty="0">
                <a:latin typeface="Calibri"/>
                <a:cs typeface="Calibri"/>
              </a:rPr>
              <a:t>3</a:t>
            </a:r>
            <a:r>
              <a:rPr lang="en-GB" sz="4800" b="1" dirty="0" smtClean="0">
                <a:latin typeface="Calibri"/>
                <a:cs typeface="Calibri"/>
              </a:rPr>
              <a:t>9</a:t>
            </a:r>
            <a:r>
              <a:rPr lang="en-GB" sz="4800" b="1" dirty="0" smtClean="0">
                <a:solidFill>
                  <a:schemeClr val="tx1">
                    <a:lumMod val="65000"/>
                  </a:schemeClr>
                </a:solidFill>
                <a:cs typeface="Calibri"/>
              </a:rPr>
              <a:t>%</a:t>
            </a:r>
            <a:r>
              <a:rPr lang="en-GB" sz="4800" b="1" dirty="0" smtClean="0">
                <a:latin typeface="Calibri"/>
                <a:cs typeface="Calibri"/>
              </a:rPr>
              <a:t> </a:t>
            </a:r>
            <a:r>
              <a:rPr lang="en-GB" sz="2200" b="1" cap="small" dirty="0" smtClean="0">
                <a:solidFill>
                  <a:srgbClr val="F8AC1A"/>
                </a:solidFill>
                <a:cs typeface="Calibri"/>
              </a:rPr>
              <a:t>DO NOT TAKE ANY SPECIAL STEPS TO PROTECT THEMSELVES WHEN USING PUBLIC WI-FI </a:t>
            </a:r>
            <a:endParaRPr lang="en-GB" sz="2200" b="1" cap="small" dirty="0">
              <a:solidFill>
                <a:srgbClr val="F8AC1A"/>
              </a:solidFill>
              <a:cs typeface="Calibri"/>
            </a:endParaRPr>
          </a:p>
        </p:txBody>
      </p:sp>
      <p:sp>
        <p:nvSpPr>
          <p:cNvPr id="13" name="Content Placeholder 2"/>
          <p:cNvSpPr txBox="1">
            <a:spLocks/>
          </p:cNvSpPr>
          <p:nvPr/>
        </p:nvSpPr>
        <p:spPr>
          <a:xfrm>
            <a:off x="2179887" y="4524735"/>
            <a:ext cx="2709865" cy="177323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20000"/>
              </a:lnSpc>
              <a:spcBef>
                <a:spcPts val="0"/>
              </a:spcBef>
              <a:buNone/>
            </a:pPr>
            <a:r>
              <a:rPr lang="en-GB" sz="4400" b="1" dirty="0" smtClean="0">
                <a:latin typeface="Calibri"/>
                <a:cs typeface="Calibri"/>
              </a:rPr>
              <a:t>3</a:t>
            </a:r>
            <a:r>
              <a:rPr lang="en-GB" sz="4400" b="1" dirty="0" smtClean="0">
                <a:solidFill>
                  <a:srgbClr val="FFC000"/>
                </a:solidFill>
                <a:latin typeface="Calibri"/>
                <a:cs typeface="Calibri"/>
              </a:rPr>
              <a:t>/</a:t>
            </a:r>
            <a:r>
              <a:rPr lang="en-GB" sz="4400" b="1" dirty="0" smtClean="0">
                <a:cs typeface="Calibri"/>
              </a:rPr>
              <a:t>10 </a:t>
            </a:r>
            <a:r>
              <a:rPr lang="en-GB" sz="2200" b="1" dirty="0">
                <a:solidFill>
                  <a:srgbClr val="F8AC1A"/>
                </a:solidFill>
                <a:latin typeface="Calibri"/>
                <a:cs typeface="Calibri"/>
              </a:rPr>
              <a:t>DO NOT ALWAYS LOG OFF AFTER HAVING USED A PUBLIC </a:t>
            </a:r>
            <a:r>
              <a:rPr lang="en-GB" sz="2200" b="1" dirty="0" smtClean="0">
                <a:solidFill>
                  <a:srgbClr val="F8AC1A"/>
                </a:solidFill>
                <a:latin typeface="Calibri"/>
                <a:cs typeface="Calibri"/>
              </a:rPr>
              <a:t>WI-FI </a:t>
            </a:r>
            <a:r>
              <a:rPr lang="en-GB" sz="2200" b="1" dirty="0">
                <a:solidFill>
                  <a:srgbClr val="F8AC1A"/>
                </a:solidFill>
                <a:latin typeface="Calibri"/>
                <a:cs typeface="Calibri"/>
              </a:rPr>
              <a:t>CONNECTION</a:t>
            </a:r>
          </a:p>
        </p:txBody>
      </p:sp>
      <p:grpSp>
        <p:nvGrpSpPr>
          <p:cNvPr id="14" name="Group 13"/>
          <p:cNvGrpSpPr/>
          <p:nvPr/>
        </p:nvGrpSpPr>
        <p:grpSpPr>
          <a:xfrm>
            <a:off x="774990" y="4800164"/>
            <a:ext cx="903231" cy="1180378"/>
            <a:chOff x="7467630" y="5260599"/>
            <a:chExt cx="903231" cy="1180378"/>
          </a:xfrm>
        </p:grpSpPr>
        <p:pic>
          <p:nvPicPr>
            <p:cNvPr id="15" name="Picture 14" descr="Page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7630" y="5260599"/>
              <a:ext cx="894665" cy="1180378"/>
            </a:xfrm>
            <a:prstGeom prst="rect">
              <a:avLst/>
            </a:prstGeom>
          </p:spPr>
        </p:pic>
        <p:sp>
          <p:nvSpPr>
            <p:cNvPr id="16" name="Rectangle 15"/>
            <p:cNvSpPr/>
            <p:nvPr/>
          </p:nvSpPr>
          <p:spPr>
            <a:xfrm>
              <a:off x="7551919" y="5592169"/>
              <a:ext cx="818942" cy="415498"/>
            </a:xfrm>
            <a:prstGeom prst="rect">
              <a:avLst/>
            </a:prstGeom>
          </p:spPr>
          <p:txBody>
            <a:bodyPr wrap="square">
              <a:spAutoFit/>
            </a:bodyPr>
            <a:lstStyle/>
            <a:p>
              <a:r>
                <a:rPr lang="en-GB" sz="1050" b="1" cap="all" dirty="0" smtClean="0">
                  <a:solidFill>
                    <a:srgbClr val="FFFFFF"/>
                  </a:solidFill>
                  <a:cs typeface="Calibri"/>
                </a:rPr>
                <a:t>Needs work!</a:t>
              </a:r>
              <a:endParaRPr lang="en-US" sz="1050" b="1" dirty="0">
                <a:solidFill>
                  <a:srgbClr val="FFFFFF"/>
                </a:solidFill>
              </a:endParaRPr>
            </a:p>
          </p:txBody>
        </p:sp>
        <p:sp>
          <p:nvSpPr>
            <p:cNvPr id="17" name="Multiply 16"/>
            <p:cNvSpPr/>
            <p:nvPr/>
          </p:nvSpPr>
          <p:spPr>
            <a:xfrm>
              <a:off x="7662388" y="5878021"/>
              <a:ext cx="471931" cy="498978"/>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cxnSp>
        <p:nvCxnSpPr>
          <p:cNvPr id="3" name="Straight Connector 2"/>
          <p:cNvCxnSpPr/>
          <p:nvPr/>
        </p:nvCxnSpPr>
        <p:spPr>
          <a:xfrm>
            <a:off x="316089" y="4402667"/>
            <a:ext cx="8432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World-map-solo_2.jpg"/>
          <p:cNvPicPr>
            <a:picLocks noChangeAspect="1"/>
          </p:cNvPicPr>
          <p:nvPr/>
        </p:nvPicPr>
        <p:blipFill>
          <a:blip r:embed="rId3">
            <a:alphaModFix amt="31000"/>
          </a:blip>
          <a:srcRect l="5772" t="3142" r="5916" b="1862"/>
          <a:stretch>
            <a:fillRect/>
          </a:stretch>
        </p:blipFill>
        <p:spPr>
          <a:xfrm>
            <a:off x="-3" y="0"/>
            <a:ext cx="9144000" cy="6858000"/>
          </a:xfrm>
          <a:prstGeom prst="rect">
            <a:avLst/>
          </a:prstGeom>
        </p:spPr>
      </p:pic>
      <p:sp>
        <p:nvSpPr>
          <p:cNvPr id="6" name="TextBox 5"/>
          <p:cNvSpPr txBox="1"/>
          <p:nvPr/>
        </p:nvSpPr>
        <p:spPr>
          <a:xfrm>
            <a:off x="360216" y="484529"/>
            <a:ext cx="8047184" cy="461665"/>
          </a:xfrm>
          <a:prstGeom prst="rect">
            <a:avLst/>
          </a:prstGeom>
          <a:noFill/>
        </p:spPr>
        <p:txBody>
          <a:bodyPr wrap="square" rtlCol="0">
            <a:spAutoFit/>
          </a:bodyPr>
          <a:lstStyle/>
          <a:p>
            <a:pPr>
              <a:defRPr/>
            </a:pPr>
            <a:r>
              <a:rPr lang="en-US" sz="2400" b="1" dirty="0" smtClean="0">
                <a:solidFill>
                  <a:srgbClr val="F8AC1A"/>
                </a:solidFill>
                <a:cs typeface="Calibri"/>
              </a:rPr>
              <a:t>BLURRING LINES BETWEEN FRIENDS AND ENEMIES</a:t>
            </a:r>
            <a:endParaRPr lang="en-US" sz="2400" b="1" dirty="0">
              <a:solidFill>
                <a:srgbClr val="F8AC1A"/>
              </a:solidFill>
              <a:cs typeface="Calibri"/>
            </a:endParaRPr>
          </a:p>
        </p:txBody>
      </p:sp>
      <p:sp>
        <p:nvSpPr>
          <p:cNvPr id="2" name="Rectangle 1"/>
          <p:cNvSpPr/>
          <p:nvPr/>
        </p:nvSpPr>
        <p:spPr>
          <a:xfrm>
            <a:off x="5201174" y="6444679"/>
            <a:ext cx="3942826" cy="215444"/>
          </a:xfrm>
          <a:prstGeom prst="rect">
            <a:avLst/>
          </a:prstGeom>
        </p:spPr>
        <p:txBody>
          <a:bodyPr wrap="square">
            <a:spAutoFit/>
          </a:bodyPr>
          <a:lstStyle/>
          <a:p>
            <a:pPr algn="r"/>
            <a:r>
              <a:rPr lang="en-US" sz="800" b="1" cap="all" dirty="0" smtClean="0">
                <a:cs typeface="Calibri"/>
              </a:rPr>
              <a:t>*AMONG those who have </a:t>
            </a:r>
            <a:r>
              <a:rPr lang="en-GB" sz="800" b="1" cap="all" dirty="0">
                <a:cs typeface="Calibri"/>
              </a:rPr>
              <a:t>accessed partner/friend's email/ social media</a:t>
            </a:r>
            <a:endParaRPr lang="en-GB" sz="800" dirty="0"/>
          </a:p>
        </p:txBody>
      </p:sp>
      <p:sp>
        <p:nvSpPr>
          <p:cNvPr id="12" name="Content Placeholder 2"/>
          <p:cNvSpPr txBox="1">
            <a:spLocks/>
          </p:cNvSpPr>
          <p:nvPr/>
        </p:nvSpPr>
        <p:spPr>
          <a:xfrm>
            <a:off x="141771" y="1787956"/>
            <a:ext cx="8860452" cy="12857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GB" sz="6600" b="1" dirty="0" smtClean="0">
                <a:solidFill>
                  <a:prstClr val="white"/>
                </a:solidFill>
                <a:cs typeface="Calibri"/>
              </a:rPr>
              <a:t>1</a:t>
            </a:r>
            <a:r>
              <a:rPr lang="en-GB" sz="6600" b="1" dirty="0" smtClean="0">
                <a:solidFill>
                  <a:srgbClr val="F8AC1A"/>
                </a:solidFill>
                <a:cs typeface="Calibri"/>
              </a:rPr>
              <a:t>/</a:t>
            </a:r>
            <a:r>
              <a:rPr lang="en-GB" sz="6600" b="1" dirty="0" smtClean="0">
                <a:cs typeface="Calibri"/>
              </a:rPr>
              <a:t>10 </a:t>
            </a:r>
            <a:r>
              <a:rPr lang="en-US" sz="2000" b="1" cap="all" dirty="0" smtClean="0">
                <a:solidFill>
                  <a:srgbClr val="F8AC1A"/>
                </a:solidFill>
                <a:latin typeface="Calibri"/>
                <a:cs typeface="Calibri"/>
              </a:rPr>
              <a:t>HAVE ACCESSED THEIR PARTNER/FRIEND’S ACCOUNTS WITHOUT PERMISSION</a:t>
            </a:r>
            <a:endParaRPr lang="en-US" sz="2000" b="1" cap="all" dirty="0">
              <a:solidFill>
                <a:srgbClr val="F8AC1A"/>
              </a:solidFill>
              <a:latin typeface="Calibri"/>
              <a:cs typeface="Calibri"/>
            </a:endParaRPr>
          </a:p>
        </p:txBody>
      </p:sp>
      <p:sp>
        <p:nvSpPr>
          <p:cNvPr id="13" name="Rectangle 12"/>
          <p:cNvSpPr/>
          <p:nvPr/>
        </p:nvSpPr>
        <p:spPr>
          <a:xfrm>
            <a:off x="1029237" y="3776535"/>
            <a:ext cx="2194138" cy="1446550"/>
          </a:xfrm>
          <a:prstGeom prst="rect">
            <a:avLst/>
          </a:prstGeom>
        </p:spPr>
        <p:txBody>
          <a:bodyPr wrap="square">
            <a:spAutoFit/>
          </a:bodyPr>
          <a:lstStyle/>
          <a:p>
            <a:r>
              <a:rPr lang="en-US" sz="4400" b="1" dirty="0" smtClean="0">
                <a:cs typeface="Calibri"/>
              </a:rPr>
              <a:t>41</a:t>
            </a:r>
            <a:r>
              <a:rPr lang="en-GB" sz="4400" b="1" dirty="0" smtClean="0">
                <a:solidFill>
                  <a:schemeClr val="tx1">
                    <a:lumMod val="65000"/>
                  </a:schemeClr>
                </a:solidFill>
                <a:cs typeface="Calibri"/>
              </a:rPr>
              <a:t>% </a:t>
            </a:r>
          </a:p>
          <a:p>
            <a:r>
              <a:rPr lang="en-GB" sz="1400" cap="all" dirty="0" smtClean="0">
                <a:cs typeface="Calibri"/>
              </a:rPr>
              <a:t>Did it because they were curious*</a:t>
            </a:r>
            <a:endParaRPr lang="en-US" sz="1400" cap="all" dirty="0">
              <a:cs typeface="Calibri"/>
            </a:endParaRPr>
          </a:p>
          <a:p>
            <a:endParaRPr lang="en-US" sz="1600" b="1" dirty="0" smtClean="0">
              <a:latin typeface="Calibri"/>
              <a:cs typeface="Calibri"/>
            </a:endParaRPr>
          </a:p>
        </p:txBody>
      </p:sp>
      <p:sp>
        <p:nvSpPr>
          <p:cNvPr id="14" name="Rectangle 13"/>
          <p:cNvSpPr/>
          <p:nvPr/>
        </p:nvSpPr>
        <p:spPr>
          <a:xfrm>
            <a:off x="3547880" y="3766053"/>
            <a:ext cx="2048234" cy="1446550"/>
          </a:xfrm>
          <a:prstGeom prst="rect">
            <a:avLst/>
          </a:prstGeom>
        </p:spPr>
        <p:txBody>
          <a:bodyPr wrap="square">
            <a:spAutoFit/>
          </a:bodyPr>
          <a:lstStyle/>
          <a:p>
            <a:r>
              <a:rPr lang="en-US" sz="4400" b="1" dirty="0" smtClean="0">
                <a:cs typeface="Calibri"/>
              </a:rPr>
              <a:t>26</a:t>
            </a:r>
            <a:r>
              <a:rPr lang="en-GB" sz="4400" b="1" dirty="0" smtClean="0">
                <a:solidFill>
                  <a:schemeClr val="tx1">
                    <a:lumMod val="65000"/>
                  </a:schemeClr>
                </a:solidFill>
                <a:cs typeface="Calibri"/>
              </a:rPr>
              <a:t>% </a:t>
            </a:r>
          </a:p>
          <a:p>
            <a:r>
              <a:rPr lang="en-GB" sz="1400" cap="all" dirty="0" smtClean="0">
                <a:cs typeface="Calibri"/>
              </a:rPr>
              <a:t>Were goofing around / playing a joke*</a:t>
            </a:r>
            <a:endParaRPr lang="en-US" sz="1400" cap="all" dirty="0">
              <a:cs typeface="Calibri"/>
            </a:endParaRPr>
          </a:p>
          <a:p>
            <a:endParaRPr lang="en-US" sz="1600" b="1" dirty="0" smtClean="0">
              <a:latin typeface="Calibri"/>
              <a:cs typeface="Calibri"/>
            </a:endParaRPr>
          </a:p>
        </p:txBody>
      </p:sp>
      <p:sp>
        <p:nvSpPr>
          <p:cNvPr id="15" name="Rectangle 14"/>
          <p:cNvSpPr/>
          <p:nvPr/>
        </p:nvSpPr>
        <p:spPr>
          <a:xfrm>
            <a:off x="6137361" y="3766053"/>
            <a:ext cx="2270039" cy="1661993"/>
          </a:xfrm>
          <a:prstGeom prst="rect">
            <a:avLst/>
          </a:prstGeom>
        </p:spPr>
        <p:txBody>
          <a:bodyPr wrap="square">
            <a:spAutoFit/>
          </a:bodyPr>
          <a:lstStyle/>
          <a:p>
            <a:r>
              <a:rPr lang="en-US" sz="4400" b="1" dirty="0" smtClean="0">
                <a:cs typeface="Calibri"/>
              </a:rPr>
              <a:t>18</a:t>
            </a:r>
            <a:r>
              <a:rPr lang="en-GB" sz="4400" b="1" dirty="0" smtClean="0">
                <a:solidFill>
                  <a:schemeClr val="tx1">
                    <a:lumMod val="65000"/>
                  </a:schemeClr>
                </a:solidFill>
                <a:cs typeface="Calibri"/>
              </a:rPr>
              <a:t>% </a:t>
            </a:r>
          </a:p>
          <a:p>
            <a:r>
              <a:rPr lang="en-GB" sz="1400" cap="all" dirty="0" smtClean="0">
                <a:cs typeface="Calibri"/>
              </a:rPr>
              <a:t>Didn’t trust their partner / friend to be honest on their own*</a:t>
            </a:r>
            <a:endParaRPr lang="en-US" sz="1400" cap="all" dirty="0">
              <a:cs typeface="Calibri"/>
            </a:endParaRPr>
          </a:p>
          <a:p>
            <a:endParaRPr lang="en-US" sz="1600" b="1" dirty="0" smtClean="0">
              <a:latin typeface="Calibri"/>
              <a:cs typeface="Calibri"/>
            </a:endParaRPr>
          </a:p>
        </p:txBody>
      </p:sp>
    </p:spTree>
    <p:extLst>
      <p:ext uri="{BB962C8B-B14F-4D97-AF65-F5344CB8AC3E}">
        <p14:creationId xmlns:p14="http://schemas.microsoft.com/office/powerpoint/2010/main" val="1927855863"/>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ld-map-solo_2.jpg"/>
          <p:cNvPicPr>
            <a:picLocks noChangeAspect="1"/>
          </p:cNvPicPr>
          <p:nvPr/>
        </p:nvPicPr>
        <p:blipFill>
          <a:blip r:embed="rId3">
            <a:alphaModFix amt="31000"/>
          </a:blip>
          <a:srcRect l="5772" t="3142" r="5916" b="1862"/>
          <a:stretch>
            <a:fillRect/>
          </a:stretch>
        </p:blipFill>
        <p:spPr>
          <a:xfrm>
            <a:off x="0" y="0"/>
            <a:ext cx="9144000" cy="6858000"/>
          </a:xfrm>
          <a:prstGeom prst="rect">
            <a:avLst/>
          </a:prstGeom>
        </p:spPr>
      </p:pic>
      <p:sp>
        <p:nvSpPr>
          <p:cNvPr id="4" name="TextBox 3"/>
          <p:cNvSpPr txBox="1"/>
          <p:nvPr/>
        </p:nvSpPr>
        <p:spPr>
          <a:xfrm>
            <a:off x="0" y="2347425"/>
            <a:ext cx="9144000" cy="923330"/>
          </a:xfrm>
          <a:prstGeom prst="rect">
            <a:avLst/>
          </a:prstGeom>
          <a:noFill/>
        </p:spPr>
        <p:txBody>
          <a:bodyPr wrap="square" rtlCol="0">
            <a:spAutoFit/>
          </a:bodyPr>
          <a:lstStyle/>
          <a:p>
            <a:pPr algn="ctr"/>
            <a:r>
              <a:rPr lang="en-US" sz="5400" b="1" cap="small" dirty="0" smtClean="0">
                <a:solidFill>
                  <a:srgbClr val="F8AC1A"/>
                </a:solidFill>
                <a:latin typeface="SymantecSans-Bold"/>
                <a:cs typeface="SymantecSans-Bold"/>
              </a:rPr>
              <a:t>methodology</a:t>
            </a:r>
            <a:endParaRPr lang="en-US" sz="5400" b="1" cap="small" dirty="0">
              <a:solidFill>
                <a:srgbClr val="F8AC1A"/>
              </a:solidFill>
              <a:latin typeface="SymantecSans-Bold"/>
              <a:cs typeface="SymantecSans-Bold"/>
            </a:endParaRPr>
          </a:p>
        </p:txBody>
      </p:sp>
    </p:spTree>
    <p:extLst>
      <p:ext uri="{BB962C8B-B14F-4D97-AF65-F5344CB8AC3E}">
        <p14:creationId xmlns:p14="http://schemas.microsoft.com/office/powerpoint/2010/main" val="15412530"/>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649" y="270254"/>
            <a:ext cx="8245621" cy="369332"/>
          </a:xfrm>
          <a:prstGeom prst="rect">
            <a:avLst/>
          </a:prstGeom>
          <a:noFill/>
        </p:spPr>
        <p:txBody>
          <a:bodyPr wrap="square" rtlCol="0">
            <a:spAutoFit/>
          </a:bodyPr>
          <a:lstStyle/>
          <a:p>
            <a:r>
              <a:rPr lang="en-US" b="1" cap="small" dirty="0" smtClean="0">
                <a:solidFill>
                  <a:srgbClr val="F8AC1A"/>
                </a:solidFill>
                <a:latin typeface="Calibri"/>
                <a:cs typeface="Calibri"/>
              </a:rPr>
              <a:t>THE METHODOLOGY DETAIL</a:t>
            </a:r>
            <a:endParaRPr lang="en-US" b="1" cap="small" dirty="0">
              <a:solidFill>
                <a:srgbClr val="F8AC1A"/>
              </a:solidFill>
              <a:latin typeface="Calibri"/>
              <a:cs typeface="Calibri"/>
            </a:endParaRPr>
          </a:p>
        </p:txBody>
      </p:sp>
      <p:sp>
        <p:nvSpPr>
          <p:cNvPr id="4" name="TextBox 3"/>
          <p:cNvSpPr txBox="1"/>
          <p:nvPr/>
        </p:nvSpPr>
        <p:spPr>
          <a:xfrm>
            <a:off x="526229" y="991953"/>
            <a:ext cx="8070084" cy="4807598"/>
          </a:xfrm>
          <a:prstGeom prst="rect">
            <a:avLst/>
          </a:prstGeom>
          <a:noFill/>
        </p:spPr>
        <p:txBody>
          <a:bodyPr wrap="square" numCol="2" spcCol="252000" rtlCol="0">
            <a:normAutofit/>
          </a:bodyPr>
          <a:lstStyle/>
          <a:p>
            <a:r>
              <a:rPr lang="en-US" b="1" dirty="0" smtClean="0">
                <a:latin typeface="+mj-lt"/>
                <a:cs typeface="Symantec Sans"/>
              </a:rPr>
              <a:t>EDELMAN BERLAND CONDUCTED </a:t>
            </a:r>
            <a:r>
              <a:rPr lang="en-US" b="1" dirty="0">
                <a:latin typeface="+mj-lt"/>
                <a:cs typeface="Symantec Sans"/>
              </a:rPr>
              <a:t>AN </a:t>
            </a:r>
            <a:endParaRPr lang="en-US" b="1" dirty="0" smtClean="0">
              <a:latin typeface="+mj-lt"/>
              <a:cs typeface="Symantec Sans"/>
            </a:endParaRPr>
          </a:p>
          <a:p>
            <a:r>
              <a:rPr lang="en-US" b="1" dirty="0" smtClean="0">
                <a:latin typeface="+mj-lt"/>
                <a:cs typeface="Symantec Sans"/>
              </a:rPr>
              <a:t>ONLINE </a:t>
            </a:r>
            <a:r>
              <a:rPr lang="en-US" b="1" dirty="0">
                <a:latin typeface="+mj-lt"/>
                <a:cs typeface="Symantec Sans"/>
              </a:rPr>
              <a:t>SURVEY </a:t>
            </a:r>
            <a:r>
              <a:rPr lang="en-US" b="1" dirty="0" smtClean="0">
                <a:latin typeface="+mj-lt"/>
                <a:cs typeface="Symantec Sans"/>
              </a:rPr>
              <a:t>AMONG CONSUMERS:</a:t>
            </a:r>
            <a:endParaRPr lang="en-US" b="1" dirty="0">
              <a:latin typeface="+mj-lt"/>
              <a:cs typeface="Symantec Sans"/>
            </a:endParaRPr>
          </a:p>
          <a:p>
            <a:endParaRPr lang="en-US" sz="1200" dirty="0">
              <a:cs typeface="Symantec Sans"/>
            </a:endParaRPr>
          </a:p>
          <a:p>
            <a:r>
              <a:rPr lang="en-US" sz="1200" dirty="0" smtClean="0">
                <a:cs typeface="Symantec Sans"/>
              </a:rPr>
              <a:t>13,022 ADULTS AGED 18-64 YEARS </a:t>
            </a:r>
          </a:p>
          <a:p>
            <a:endParaRPr lang="en-US" sz="1200" dirty="0" smtClean="0">
              <a:cs typeface="Symantec Sans"/>
            </a:endParaRPr>
          </a:p>
          <a:p>
            <a:endParaRPr lang="en-US" sz="1200" dirty="0">
              <a:cs typeface="Symantec Sans"/>
            </a:endParaRPr>
          </a:p>
          <a:p>
            <a:r>
              <a:rPr lang="en-US" sz="1200" dirty="0">
                <a:cs typeface="Symantec Sans"/>
              </a:rPr>
              <a:t>The survey was conducted in 24 countries </a:t>
            </a:r>
            <a:r>
              <a:rPr lang="en-US" sz="1200" dirty="0" smtClean="0">
                <a:cs typeface="Symantec Sans"/>
              </a:rPr>
              <a:t>(Australia</a:t>
            </a:r>
            <a:r>
              <a:rPr lang="en-US" sz="1200" dirty="0">
                <a:cs typeface="Symantec Sans"/>
              </a:rPr>
              <a:t>, Brazil, Canada, </a:t>
            </a:r>
            <a:r>
              <a:rPr lang="en-US" sz="1200" dirty="0" smtClean="0">
                <a:cs typeface="Symantec Sans"/>
              </a:rPr>
              <a:t>China, Colombia</a:t>
            </a:r>
            <a:r>
              <a:rPr lang="en-US" sz="1200" dirty="0">
                <a:cs typeface="Symantec Sans"/>
              </a:rPr>
              <a:t>, France, </a:t>
            </a:r>
            <a:r>
              <a:rPr lang="en-US" sz="1200" dirty="0" smtClean="0">
                <a:cs typeface="Symantec Sans"/>
              </a:rPr>
              <a:t>Denmark, Germany</a:t>
            </a:r>
            <a:r>
              <a:rPr lang="en-US" sz="1200" dirty="0">
                <a:cs typeface="Symantec Sans"/>
              </a:rPr>
              <a:t>, India, Italy, Japan, </a:t>
            </a:r>
            <a:r>
              <a:rPr lang="en-US" sz="1200" dirty="0" smtClean="0">
                <a:cs typeface="Symantec Sans"/>
              </a:rPr>
              <a:t>Mexico, Netherlands, New </a:t>
            </a:r>
            <a:r>
              <a:rPr lang="en-US" sz="1200" dirty="0">
                <a:cs typeface="Symantec Sans"/>
              </a:rPr>
              <a:t>Zealand, </a:t>
            </a:r>
            <a:r>
              <a:rPr lang="en-US" sz="1200" dirty="0" smtClean="0">
                <a:cs typeface="Symantec Sans"/>
              </a:rPr>
              <a:t>Poland, Russia, </a:t>
            </a:r>
            <a:r>
              <a:rPr lang="en-US" sz="1200" dirty="0">
                <a:cs typeface="Symantec Sans"/>
              </a:rPr>
              <a:t>Saudi </a:t>
            </a:r>
            <a:r>
              <a:rPr lang="en-US" sz="1200" dirty="0" smtClean="0">
                <a:cs typeface="Symantec Sans"/>
              </a:rPr>
              <a:t>Arabia, Singapore, South Africa, Sweden</a:t>
            </a:r>
            <a:r>
              <a:rPr lang="en-US" sz="1200" dirty="0">
                <a:cs typeface="Symantec Sans"/>
              </a:rPr>
              <a:t>, </a:t>
            </a:r>
            <a:r>
              <a:rPr lang="en-US" sz="1200" dirty="0" smtClean="0">
                <a:cs typeface="Symantec Sans"/>
              </a:rPr>
              <a:t>Turkey, United Arab Emirates, United Kingdom and </a:t>
            </a:r>
            <a:r>
              <a:rPr lang="en-US" sz="1200" dirty="0">
                <a:cs typeface="Symantec Sans"/>
              </a:rPr>
              <a:t>United </a:t>
            </a:r>
            <a:r>
              <a:rPr lang="en-US" sz="1200" dirty="0" smtClean="0">
                <a:cs typeface="Symantec Sans"/>
              </a:rPr>
              <a:t>States).</a:t>
            </a:r>
            <a:endParaRPr lang="en-US" sz="1200" dirty="0">
              <a:cs typeface="Symantec Sans"/>
            </a:endParaRPr>
          </a:p>
          <a:p>
            <a:endParaRPr lang="en-US" sz="1200" dirty="0">
              <a:cs typeface="Symantec Sans"/>
            </a:endParaRPr>
          </a:p>
          <a:p>
            <a:r>
              <a:rPr lang="en-US" sz="1200" dirty="0">
                <a:cs typeface="Symantec Sans"/>
              </a:rPr>
              <a:t>The survey was conducted in the primary language of each </a:t>
            </a:r>
            <a:r>
              <a:rPr lang="en-US" sz="1200" dirty="0" smtClean="0">
                <a:cs typeface="Symantec Sans"/>
              </a:rPr>
              <a:t>country, and questions asked were identical across all countries.</a:t>
            </a:r>
            <a:endParaRPr lang="en-US" sz="1200" dirty="0">
              <a:cs typeface="Symantec Sans"/>
            </a:endParaRPr>
          </a:p>
          <a:p>
            <a:endParaRPr lang="en-US" sz="1200" dirty="0">
              <a:cs typeface="Symantec Sans"/>
            </a:endParaRPr>
          </a:p>
          <a:p>
            <a:r>
              <a:rPr lang="en-US" sz="1200" dirty="0" smtClean="0">
                <a:cs typeface="Symantec Sans"/>
              </a:rPr>
              <a:t>Interviews </a:t>
            </a:r>
            <a:r>
              <a:rPr lang="en-US" sz="1200" dirty="0">
                <a:cs typeface="Symantec Sans"/>
              </a:rPr>
              <a:t>were conducted between </a:t>
            </a:r>
            <a:r>
              <a:rPr lang="en-US" sz="1200" dirty="0" smtClean="0">
                <a:cs typeface="Symantec Sans"/>
              </a:rPr>
              <a:t>4th July 2013</a:t>
            </a:r>
          </a:p>
          <a:p>
            <a:r>
              <a:rPr lang="en-US" sz="1200" dirty="0" smtClean="0">
                <a:cs typeface="Symantec Sans"/>
              </a:rPr>
              <a:t>– 1st August 2013.</a:t>
            </a:r>
          </a:p>
          <a:p>
            <a:endParaRPr lang="en-US" sz="1200" dirty="0" smtClean="0">
              <a:cs typeface="Symantec Sans"/>
            </a:endParaRPr>
          </a:p>
          <a:p>
            <a:r>
              <a:rPr lang="en-US" sz="1200" dirty="0" smtClean="0">
                <a:cs typeface="Symantec Sans"/>
              </a:rPr>
              <a:t>The </a:t>
            </a:r>
            <a:r>
              <a:rPr lang="en-US" sz="1200" dirty="0">
                <a:cs typeface="Symantec Sans"/>
              </a:rPr>
              <a:t>margin of error for the total sample of adults (</a:t>
            </a:r>
            <a:r>
              <a:rPr lang="en-US" sz="1200" dirty="0" smtClean="0">
                <a:cs typeface="Symantec Sans"/>
              </a:rPr>
              <a:t>n=13,022) </a:t>
            </a:r>
            <a:r>
              <a:rPr lang="en-US" sz="1200" dirty="0">
                <a:cs typeface="Symantec Sans"/>
              </a:rPr>
              <a:t>is </a:t>
            </a:r>
            <a:r>
              <a:rPr lang="en-GB" sz="1200" u="sng" smtClean="0"/>
              <a:t>+ </a:t>
            </a:r>
            <a:r>
              <a:rPr lang="en-US" sz="1200" smtClean="0">
                <a:cs typeface="Symantec Sans"/>
              </a:rPr>
              <a:t>0.9</a:t>
            </a:r>
            <a:r>
              <a:rPr lang="en-US" sz="1200" dirty="0" smtClean="0">
                <a:cs typeface="Symantec Sans"/>
              </a:rPr>
              <a:t>% </a:t>
            </a:r>
            <a:r>
              <a:rPr lang="en-US" sz="1200" dirty="0">
                <a:cs typeface="Symantec Sans"/>
              </a:rPr>
              <a:t>at the 95% level of confidence</a:t>
            </a:r>
            <a:r>
              <a:rPr lang="en-US" sz="1200" dirty="0" smtClean="0">
                <a:cs typeface="Symantec Sans"/>
              </a:rPr>
              <a:t>.</a:t>
            </a:r>
            <a:endParaRPr lang="en-US" sz="1200" dirty="0">
              <a:cs typeface="Symantec Sans"/>
            </a:endParaRPr>
          </a:p>
          <a:p>
            <a:endParaRPr lang="en-US" sz="1200" b="1" dirty="0" smtClean="0">
              <a:cs typeface="Symantec Sans"/>
            </a:endParaRPr>
          </a:p>
          <a:p>
            <a:endParaRPr lang="en-US" sz="1200" b="1" dirty="0">
              <a:cs typeface="Symantec Sans"/>
            </a:endParaRPr>
          </a:p>
          <a:p>
            <a:endParaRPr lang="en-US" sz="1200" b="1" dirty="0" smtClean="0">
              <a:cs typeface="Symantec Sans"/>
            </a:endParaRPr>
          </a:p>
          <a:p>
            <a:r>
              <a:rPr lang="en-US" sz="1200" b="1" dirty="0" smtClean="0">
                <a:cs typeface="Symantec Sans"/>
              </a:rPr>
              <a:t>Important </a:t>
            </a:r>
            <a:r>
              <a:rPr lang="en-US" sz="1200" b="1" dirty="0">
                <a:cs typeface="Symantec Sans"/>
              </a:rPr>
              <a:t>notes:</a:t>
            </a:r>
          </a:p>
          <a:p>
            <a:endParaRPr lang="fr-FR" sz="1200" dirty="0" smtClean="0">
              <a:cs typeface="Symantec Sans"/>
            </a:endParaRPr>
          </a:p>
          <a:p>
            <a:r>
              <a:rPr lang="fr-FR" sz="1200" dirty="0" smtClean="0">
                <a:cs typeface="Symantec Sans"/>
              </a:rPr>
              <a:t>The Norton Cybercrime Report  </a:t>
            </a:r>
            <a:r>
              <a:rPr lang="en-US" sz="1200" dirty="0" smtClean="0"/>
              <a:t>is an annual report commissioned by Norton by Symantec aimed at understanding how cybercrime affects consumers and how the adoption and evolution of new technologies impacts consumers’ security.  The research was conducted by Edelman Berland, an international research agency. Findings are based on self-reported experiences of over 13,000 adults across 24 countries. </a:t>
            </a:r>
          </a:p>
          <a:p>
            <a:endParaRPr lang="fr-FR" sz="1200" dirty="0" smtClean="0">
              <a:cs typeface="Symantec Sans"/>
            </a:endParaRPr>
          </a:p>
          <a:p>
            <a:r>
              <a:rPr lang="en-US" sz="1200" dirty="0" smtClean="0">
                <a:cs typeface="Symantec Sans"/>
              </a:rPr>
              <a:t>1000 adult respondents were interviewed in each of USA and India. The global data has been weighted to ensure all countries have equal representation of n=500 adults. </a:t>
            </a:r>
          </a:p>
          <a:p>
            <a:endParaRPr lang="en-US" sz="1200" dirty="0" smtClean="0">
              <a:cs typeface="Symantec Sans"/>
            </a:endParaRPr>
          </a:p>
          <a:p>
            <a:r>
              <a:rPr lang="en-US" sz="1200" b="1" dirty="0" smtClean="0">
                <a:cs typeface="Symantec Sans"/>
              </a:rPr>
              <a:t>Additional notes</a:t>
            </a:r>
            <a:r>
              <a:rPr lang="en-US" sz="1200" b="1" dirty="0">
                <a:cs typeface="Symantec Sans"/>
              </a:rPr>
              <a:t>:</a:t>
            </a:r>
          </a:p>
          <a:p>
            <a:endParaRPr lang="en-US" sz="1200" dirty="0" smtClean="0">
              <a:cs typeface="Symantec Sans"/>
            </a:endParaRPr>
          </a:p>
          <a:p>
            <a:r>
              <a:rPr lang="fr-FR" sz="1200" dirty="0"/>
              <a:t>Developed </a:t>
            </a:r>
            <a:r>
              <a:rPr lang="fr-FR" sz="1200" dirty="0" smtClean="0"/>
              <a:t>Markets: USA</a:t>
            </a:r>
            <a:r>
              <a:rPr lang="fr-FR" sz="1200" dirty="0"/>
              <a:t>, Canada,  UK, France, Germany, Italy, Sweden, Netherlands, Australia, Japan, Singapore, New Zealand, </a:t>
            </a:r>
            <a:r>
              <a:rPr lang="fr-FR" sz="1200" dirty="0" smtClean="0"/>
              <a:t>Denmark</a:t>
            </a:r>
          </a:p>
          <a:p>
            <a:r>
              <a:rPr lang="fr-FR" sz="1200" dirty="0" smtClean="0"/>
              <a:t>Emerging Markets: Brazil</a:t>
            </a:r>
            <a:r>
              <a:rPr lang="fr-FR" sz="1200" dirty="0"/>
              <a:t>, Mexico, Poland, India, China, Russia, Turkey, Saudi Arabia, UAE, Colombia, South </a:t>
            </a:r>
            <a:r>
              <a:rPr lang="fr-FR" sz="1200" dirty="0" smtClean="0"/>
              <a:t>Africa</a:t>
            </a:r>
            <a:endParaRPr lang="en-US" sz="1200" dirty="0">
              <a:cs typeface="Symantec Sans"/>
            </a:endParaRPr>
          </a:p>
          <a:p>
            <a:endParaRPr lang="en-US" sz="1200" dirty="0" smtClean="0">
              <a:cs typeface="Symantec Sans"/>
            </a:endParaRPr>
          </a:p>
          <a:p>
            <a:r>
              <a:rPr lang="en-GB" sz="1200" dirty="0" smtClean="0"/>
              <a:t>Millennials: aged 18-34 </a:t>
            </a:r>
            <a:endParaRPr lang="en-GB" sz="1200" dirty="0"/>
          </a:p>
          <a:p>
            <a:r>
              <a:rPr lang="en-US" sz="1200" dirty="0" smtClean="0"/>
              <a:t>Boomers: aged 45-64</a:t>
            </a:r>
            <a:endParaRPr lang="en-US" sz="1200" dirty="0">
              <a:cs typeface="Symantec Sans"/>
            </a:endParaRPr>
          </a:p>
        </p:txBody>
      </p:sp>
    </p:spTree>
    <p:extLst>
      <p:ext uri="{BB962C8B-B14F-4D97-AF65-F5344CB8AC3E}">
        <p14:creationId xmlns:p14="http://schemas.microsoft.com/office/powerpoint/2010/main" val="197518664"/>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649" y="270254"/>
            <a:ext cx="8245621" cy="369332"/>
          </a:xfrm>
          <a:prstGeom prst="rect">
            <a:avLst/>
          </a:prstGeom>
          <a:noFill/>
        </p:spPr>
        <p:txBody>
          <a:bodyPr wrap="square" rtlCol="0">
            <a:spAutoFit/>
          </a:bodyPr>
          <a:lstStyle/>
          <a:p>
            <a:r>
              <a:rPr lang="en-US" b="1" cap="small" dirty="0" smtClean="0">
                <a:solidFill>
                  <a:srgbClr val="F8AC1A"/>
                </a:solidFill>
                <a:cs typeface="Calibri"/>
              </a:rPr>
              <a:t>DEFINITION OF CYBERCRIME</a:t>
            </a:r>
            <a:endParaRPr lang="en-US" b="1" cap="small" dirty="0">
              <a:solidFill>
                <a:srgbClr val="F8AC1A"/>
              </a:solidFill>
              <a:cs typeface="Calibri"/>
            </a:endParaRPr>
          </a:p>
        </p:txBody>
      </p:sp>
      <p:sp>
        <p:nvSpPr>
          <p:cNvPr id="2" name="TextBox 1"/>
          <p:cNvSpPr txBox="1"/>
          <p:nvPr/>
        </p:nvSpPr>
        <p:spPr>
          <a:xfrm>
            <a:off x="311085" y="801278"/>
            <a:ext cx="8512404" cy="861774"/>
          </a:xfrm>
          <a:prstGeom prst="rect">
            <a:avLst/>
          </a:prstGeom>
          <a:noFill/>
        </p:spPr>
        <p:txBody>
          <a:bodyPr wrap="square" rtlCol="0">
            <a:spAutoFit/>
          </a:bodyPr>
          <a:lstStyle/>
          <a:p>
            <a:r>
              <a:rPr lang="en-GB" sz="2400" b="1" dirty="0" smtClean="0">
                <a:cs typeface="Symantec Sans"/>
              </a:rPr>
              <a:t>Cybercrime </a:t>
            </a:r>
            <a:r>
              <a:rPr lang="en-GB" sz="2400" b="1" dirty="0">
                <a:cs typeface="Symantec Sans"/>
              </a:rPr>
              <a:t>is defined as any of the following  </a:t>
            </a:r>
            <a:r>
              <a:rPr lang="en-GB" sz="2400" b="1" dirty="0" smtClean="0">
                <a:cs typeface="Symantec Sans"/>
              </a:rPr>
              <a:t>activities: </a:t>
            </a:r>
            <a:endParaRPr lang="en-GB" sz="2400" b="1" dirty="0">
              <a:cs typeface="Symantec Sans"/>
            </a:endParaRPr>
          </a:p>
          <a:p>
            <a:pPr marL="285750" indent="-285750">
              <a:buFont typeface="Arial" pitchFamily="34" charset="0"/>
              <a:buChar char="•"/>
            </a:pPr>
            <a:endParaRPr lang="en-US" sz="1400" dirty="0" smtClean="0"/>
          </a:p>
          <a:p>
            <a:endParaRPr lang="en-GB" sz="1200" dirty="0"/>
          </a:p>
        </p:txBody>
      </p:sp>
      <p:sp>
        <p:nvSpPr>
          <p:cNvPr id="10" name="Rectangle 9"/>
          <p:cNvSpPr/>
          <p:nvPr/>
        </p:nvSpPr>
        <p:spPr>
          <a:xfrm>
            <a:off x="311086" y="1237019"/>
            <a:ext cx="8587382" cy="3231654"/>
          </a:xfrm>
          <a:prstGeom prst="rect">
            <a:avLst/>
          </a:prstGeom>
        </p:spPr>
        <p:txBody>
          <a:bodyPr wrap="square">
            <a:spAutoFit/>
          </a:bodyPr>
          <a:lstStyle/>
          <a:p>
            <a:pPr marL="171450" indent="-171450">
              <a:buFont typeface="Arial" pitchFamily="34" charset="0"/>
              <a:buChar char="•"/>
            </a:pPr>
            <a:r>
              <a:rPr lang="en-US" sz="1200" dirty="0" smtClean="0"/>
              <a:t>Computer </a:t>
            </a:r>
            <a:r>
              <a:rPr lang="en-US" sz="1200" dirty="0"/>
              <a:t>viruses or malicious software appeared on my computer </a:t>
            </a:r>
            <a:endParaRPr lang="en-US" sz="1200" dirty="0" smtClean="0"/>
          </a:p>
          <a:p>
            <a:pPr marL="171450" indent="-171450">
              <a:buFont typeface="Arial" pitchFamily="34" charset="0"/>
              <a:buChar char="•"/>
            </a:pPr>
            <a:r>
              <a:rPr lang="en-US" sz="1200" dirty="0" smtClean="0"/>
              <a:t>I </a:t>
            </a:r>
            <a:r>
              <a:rPr lang="en-US" sz="1200" dirty="0"/>
              <a:t>responded to a forged, ‘spoofed’ or fake email or website which captured my personal details such as passwords, credit card numbers, or bank account information thinking it was a legitimate request in order to access information or provide information to a legitimate organization, such as my bank, etc. </a:t>
            </a:r>
            <a:endParaRPr lang="en-US" sz="1200" dirty="0" smtClean="0"/>
          </a:p>
          <a:p>
            <a:pPr marL="171450" indent="-171450">
              <a:buFont typeface="Arial" pitchFamily="34" charset="0"/>
              <a:buChar char="•"/>
            </a:pPr>
            <a:r>
              <a:rPr lang="en-US" sz="1200" dirty="0" smtClean="0"/>
              <a:t>Someone </a:t>
            </a:r>
            <a:r>
              <a:rPr lang="en-US" sz="1200" dirty="0"/>
              <a:t>has hacked into my email account and pretended to be me </a:t>
            </a:r>
            <a:endParaRPr lang="en-US" sz="1200" dirty="0" smtClean="0"/>
          </a:p>
          <a:p>
            <a:pPr marL="171450" indent="-171450">
              <a:buFont typeface="Arial" pitchFamily="34" charset="0"/>
              <a:buChar char="•"/>
            </a:pPr>
            <a:r>
              <a:rPr lang="en-US" sz="1200" dirty="0" smtClean="0"/>
              <a:t>Someone </a:t>
            </a:r>
            <a:r>
              <a:rPr lang="en-US" sz="1200" dirty="0"/>
              <a:t>has hacked into my social networking profile and pretended to be me </a:t>
            </a:r>
            <a:endParaRPr lang="en-US" sz="1200" dirty="0" smtClean="0"/>
          </a:p>
          <a:p>
            <a:pPr marL="171450" indent="-171450">
              <a:buFont typeface="Arial" pitchFamily="34" charset="0"/>
              <a:buChar char="•"/>
            </a:pPr>
            <a:r>
              <a:rPr lang="en-US" sz="1200" dirty="0" smtClean="0"/>
              <a:t>I </a:t>
            </a:r>
            <a:r>
              <a:rPr lang="en-US" sz="1200" dirty="0"/>
              <a:t>responded to an online scam </a:t>
            </a:r>
            <a:endParaRPr lang="en-US" sz="1200" dirty="0" smtClean="0"/>
          </a:p>
          <a:p>
            <a:pPr marL="171450" indent="-171450">
              <a:buFont typeface="Arial" pitchFamily="34" charset="0"/>
              <a:buChar char="•"/>
            </a:pPr>
            <a:r>
              <a:rPr lang="en-US" sz="1200" dirty="0" smtClean="0"/>
              <a:t>I </a:t>
            </a:r>
            <a:r>
              <a:rPr lang="en-US" sz="1200" dirty="0"/>
              <a:t>experienced online credit card fraud </a:t>
            </a:r>
            <a:endParaRPr lang="en-US" sz="1200" dirty="0" smtClean="0"/>
          </a:p>
          <a:p>
            <a:pPr marL="171450" indent="-171450">
              <a:buFont typeface="Arial" pitchFamily="34" charset="0"/>
              <a:buChar char="•"/>
            </a:pPr>
            <a:r>
              <a:rPr lang="en-US" sz="1200" dirty="0" smtClean="0"/>
              <a:t>I </a:t>
            </a:r>
            <a:r>
              <a:rPr lang="en-US" sz="1200" dirty="0"/>
              <a:t>experienced identity theft </a:t>
            </a:r>
            <a:endParaRPr lang="en-US" sz="1200" dirty="0" smtClean="0"/>
          </a:p>
          <a:p>
            <a:pPr marL="171450" indent="-171450">
              <a:buFont typeface="Arial" pitchFamily="34" charset="0"/>
              <a:buChar char="•"/>
            </a:pPr>
            <a:r>
              <a:rPr lang="en-US" sz="1200" dirty="0"/>
              <a:t> </a:t>
            </a:r>
            <a:r>
              <a:rPr lang="en-US" sz="1200" dirty="0" smtClean="0"/>
              <a:t>My </a:t>
            </a:r>
            <a:r>
              <a:rPr lang="en-US" sz="1200" dirty="0"/>
              <a:t>phone was infected and a text message was sent from my mobile phone without my permission or knowledge that I later had to pay for</a:t>
            </a:r>
          </a:p>
          <a:p>
            <a:pPr marL="171450" indent="-171450">
              <a:buFont typeface="Arial" pitchFamily="34" charset="0"/>
              <a:buChar char="•"/>
            </a:pPr>
            <a:r>
              <a:rPr lang="en-US" sz="1200" dirty="0" smtClean="0"/>
              <a:t>My </a:t>
            </a:r>
            <a:r>
              <a:rPr lang="en-US" sz="1200" dirty="0"/>
              <a:t>screen was locked and an alert was shown, which told me to pay a fine to get it unlocked </a:t>
            </a:r>
            <a:endParaRPr lang="en-US" sz="1200" dirty="0" smtClean="0"/>
          </a:p>
          <a:p>
            <a:pPr marL="171450" indent="-171450">
              <a:buFont typeface="Arial" pitchFamily="34" charset="0"/>
              <a:buChar char="•"/>
            </a:pPr>
            <a:r>
              <a:rPr lang="en-US" sz="1200" dirty="0" smtClean="0"/>
              <a:t>My </a:t>
            </a:r>
            <a:r>
              <a:rPr lang="en-US" sz="1200" dirty="0"/>
              <a:t>smartphone was lost or stolen and someone found it and used it without my permission</a:t>
            </a:r>
          </a:p>
          <a:p>
            <a:pPr marL="171450" indent="-171450">
              <a:buFont typeface="Arial" pitchFamily="34" charset="0"/>
              <a:buChar char="•"/>
            </a:pPr>
            <a:r>
              <a:rPr lang="en-US" sz="1200" dirty="0" smtClean="0"/>
              <a:t>An </a:t>
            </a:r>
            <a:r>
              <a:rPr lang="en-US" sz="1200" dirty="0"/>
              <a:t>app appeared on my smartphone that I didn’t download</a:t>
            </a:r>
          </a:p>
          <a:p>
            <a:pPr marL="171450" indent="-171450">
              <a:buFont typeface="Arial" pitchFamily="34" charset="0"/>
              <a:buChar char="•"/>
            </a:pPr>
            <a:r>
              <a:rPr lang="en-US" sz="1200" dirty="0" smtClean="0"/>
              <a:t>I’ve </a:t>
            </a:r>
            <a:r>
              <a:rPr lang="en-US" sz="1200" dirty="0"/>
              <a:t>had someone purporting to be from a computer company call me to inform that I have an infected computer</a:t>
            </a:r>
          </a:p>
          <a:p>
            <a:pPr marL="171450" indent="-171450">
              <a:buFont typeface="Arial" pitchFamily="34" charset="0"/>
              <a:buChar char="•"/>
            </a:pPr>
            <a:r>
              <a:rPr lang="en-US" sz="1200" dirty="0" smtClean="0"/>
              <a:t>I </a:t>
            </a:r>
            <a:r>
              <a:rPr lang="en-US" sz="1200" dirty="0"/>
              <a:t>experienced another type of cybercrime on my cell / mobile phone / tablet device </a:t>
            </a:r>
          </a:p>
          <a:p>
            <a:pPr marL="171450" indent="-171450">
              <a:buFont typeface="Arial" pitchFamily="34" charset="0"/>
              <a:buChar char="•"/>
            </a:pPr>
            <a:r>
              <a:rPr lang="en-US" sz="1200" dirty="0" smtClean="0"/>
              <a:t>I </a:t>
            </a:r>
            <a:r>
              <a:rPr lang="en-US" sz="1200" dirty="0"/>
              <a:t>experienced another type of cybercrime on my desktop or laptop computer </a:t>
            </a:r>
          </a:p>
        </p:txBody>
      </p:sp>
    </p:spTree>
    <p:extLst>
      <p:ext uri="{BB962C8B-B14F-4D97-AF65-F5344CB8AC3E}">
        <p14:creationId xmlns:p14="http://schemas.microsoft.com/office/powerpoint/2010/main" val="1092687340"/>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649" y="270254"/>
            <a:ext cx="8245621" cy="369332"/>
          </a:xfrm>
          <a:prstGeom prst="rect">
            <a:avLst/>
          </a:prstGeom>
          <a:noFill/>
        </p:spPr>
        <p:txBody>
          <a:bodyPr wrap="square" rtlCol="0">
            <a:spAutoFit/>
          </a:bodyPr>
          <a:lstStyle/>
          <a:p>
            <a:r>
              <a:rPr lang="en-US" b="1" cap="small" dirty="0" smtClean="0">
                <a:solidFill>
                  <a:srgbClr val="F8AC1A"/>
                </a:solidFill>
                <a:cs typeface="Calibri"/>
              </a:rPr>
              <a:t>DEFINITION OF CYBERCRIME</a:t>
            </a:r>
            <a:endParaRPr lang="en-US" b="1" cap="small" dirty="0">
              <a:solidFill>
                <a:srgbClr val="F8AC1A"/>
              </a:solidFill>
              <a:cs typeface="Calibri"/>
            </a:endParaRPr>
          </a:p>
        </p:txBody>
      </p:sp>
      <p:sp>
        <p:nvSpPr>
          <p:cNvPr id="2" name="TextBox 1"/>
          <p:cNvSpPr txBox="1"/>
          <p:nvPr/>
        </p:nvSpPr>
        <p:spPr>
          <a:xfrm>
            <a:off x="311085" y="801278"/>
            <a:ext cx="8512404" cy="1231106"/>
          </a:xfrm>
          <a:prstGeom prst="rect">
            <a:avLst/>
          </a:prstGeom>
          <a:noFill/>
        </p:spPr>
        <p:txBody>
          <a:bodyPr wrap="square" rtlCol="0">
            <a:spAutoFit/>
          </a:bodyPr>
          <a:lstStyle/>
          <a:p>
            <a:r>
              <a:rPr lang="en-GB" sz="2400" b="1" dirty="0" smtClean="0">
                <a:cs typeface="Symantec Sans"/>
              </a:rPr>
              <a:t>Cybercrime and /or negative online experience is </a:t>
            </a:r>
            <a:r>
              <a:rPr lang="en-GB" sz="2400" b="1" dirty="0">
                <a:cs typeface="Symantec Sans"/>
              </a:rPr>
              <a:t>defined as any of the following  </a:t>
            </a:r>
            <a:r>
              <a:rPr lang="en-GB" sz="2400" b="1" dirty="0" smtClean="0">
                <a:cs typeface="Symantec Sans"/>
              </a:rPr>
              <a:t>activities: </a:t>
            </a:r>
            <a:endParaRPr lang="en-GB" sz="2400" b="1" dirty="0">
              <a:cs typeface="Symantec Sans"/>
            </a:endParaRPr>
          </a:p>
          <a:p>
            <a:pPr marL="285750" indent="-285750">
              <a:buFont typeface="Arial" pitchFamily="34" charset="0"/>
              <a:buChar char="•"/>
            </a:pPr>
            <a:endParaRPr lang="en-US" sz="1400" dirty="0" smtClean="0"/>
          </a:p>
          <a:p>
            <a:endParaRPr lang="en-GB" sz="1200" dirty="0"/>
          </a:p>
        </p:txBody>
      </p:sp>
      <p:sp>
        <p:nvSpPr>
          <p:cNvPr id="5" name="Rectangle 4"/>
          <p:cNvSpPr/>
          <p:nvPr/>
        </p:nvSpPr>
        <p:spPr>
          <a:xfrm>
            <a:off x="311086" y="1660369"/>
            <a:ext cx="8587382" cy="4893647"/>
          </a:xfrm>
          <a:prstGeom prst="rect">
            <a:avLst/>
          </a:prstGeom>
        </p:spPr>
        <p:txBody>
          <a:bodyPr wrap="square">
            <a:spAutoFit/>
          </a:bodyPr>
          <a:lstStyle/>
          <a:p>
            <a:pPr marL="171450" indent="-171450">
              <a:buFont typeface="Arial" pitchFamily="34" charset="0"/>
              <a:buChar char="•"/>
            </a:pPr>
            <a:r>
              <a:rPr lang="en-US" sz="1200" dirty="0" smtClean="0"/>
              <a:t>Computer </a:t>
            </a:r>
            <a:r>
              <a:rPr lang="en-US" sz="1200" dirty="0"/>
              <a:t>viruses or malicious software appeared on my computer </a:t>
            </a:r>
            <a:endParaRPr lang="en-US" sz="1200" dirty="0" smtClean="0"/>
          </a:p>
          <a:p>
            <a:pPr marL="171450" indent="-171450">
              <a:buFont typeface="Arial" pitchFamily="34" charset="0"/>
              <a:buChar char="•"/>
            </a:pPr>
            <a:r>
              <a:rPr lang="en-US" sz="1200" dirty="0" smtClean="0"/>
              <a:t>I </a:t>
            </a:r>
            <a:r>
              <a:rPr lang="en-US" sz="1200" dirty="0"/>
              <a:t>responded to a forged, ‘spoofed’ or fake email or website which captured my personal details such as passwords, credit card numbers, or bank account information thinking it was a legitimate request in order to access information or provide information to a legitimate organization, such as my bank, etc. </a:t>
            </a:r>
            <a:endParaRPr lang="en-US" sz="1200" dirty="0" smtClean="0"/>
          </a:p>
          <a:p>
            <a:pPr marL="171450" indent="-171450">
              <a:buFont typeface="Arial" pitchFamily="34" charset="0"/>
              <a:buChar char="•"/>
            </a:pPr>
            <a:r>
              <a:rPr lang="en-US" sz="1200" dirty="0" smtClean="0"/>
              <a:t>Someone </a:t>
            </a:r>
            <a:r>
              <a:rPr lang="en-US" sz="1200" dirty="0"/>
              <a:t>has hacked into my email account and pretended to be me </a:t>
            </a:r>
            <a:endParaRPr lang="en-US" sz="1200" dirty="0" smtClean="0"/>
          </a:p>
          <a:p>
            <a:pPr marL="171450" indent="-171450">
              <a:buFont typeface="Arial" pitchFamily="34" charset="0"/>
              <a:buChar char="•"/>
            </a:pPr>
            <a:r>
              <a:rPr lang="en-US" sz="1200" dirty="0" smtClean="0"/>
              <a:t>Someone </a:t>
            </a:r>
            <a:r>
              <a:rPr lang="en-US" sz="1200" dirty="0"/>
              <a:t>has hacked into my social networking profile and pretended to be me </a:t>
            </a:r>
            <a:endParaRPr lang="en-US" sz="1200" dirty="0" smtClean="0"/>
          </a:p>
          <a:p>
            <a:pPr marL="171450" indent="-171450">
              <a:buFont typeface="Arial" pitchFamily="34" charset="0"/>
              <a:buChar char="•"/>
            </a:pPr>
            <a:r>
              <a:rPr lang="en-US" sz="1200" dirty="0" smtClean="0"/>
              <a:t>I </a:t>
            </a:r>
            <a:r>
              <a:rPr lang="en-US" sz="1200" dirty="0"/>
              <a:t>responded to an online scam </a:t>
            </a:r>
            <a:endParaRPr lang="en-US" sz="1200" dirty="0" smtClean="0"/>
          </a:p>
          <a:p>
            <a:pPr marL="171450" indent="-171450">
              <a:buFont typeface="Arial" pitchFamily="34" charset="0"/>
              <a:buChar char="•"/>
            </a:pPr>
            <a:r>
              <a:rPr lang="en-US" sz="1200" dirty="0" smtClean="0"/>
              <a:t>I </a:t>
            </a:r>
            <a:r>
              <a:rPr lang="en-US" sz="1200" dirty="0"/>
              <a:t>experienced online credit card fraud </a:t>
            </a:r>
            <a:endParaRPr lang="en-US" sz="1200" dirty="0" smtClean="0"/>
          </a:p>
          <a:p>
            <a:pPr marL="171450" indent="-171450">
              <a:buFont typeface="Arial" pitchFamily="34" charset="0"/>
              <a:buChar char="•"/>
            </a:pPr>
            <a:r>
              <a:rPr lang="en-US" sz="1200" dirty="0" smtClean="0"/>
              <a:t>I </a:t>
            </a:r>
            <a:r>
              <a:rPr lang="en-US" sz="1200" dirty="0"/>
              <a:t>experienced identity theft </a:t>
            </a:r>
            <a:endParaRPr lang="en-US" sz="1200" dirty="0" smtClean="0"/>
          </a:p>
          <a:p>
            <a:pPr marL="171450" indent="-171450">
              <a:buFont typeface="Arial" pitchFamily="34" charset="0"/>
              <a:buChar char="•"/>
            </a:pPr>
            <a:r>
              <a:rPr lang="en-US" sz="1200" dirty="0"/>
              <a:t> </a:t>
            </a:r>
            <a:r>
              <a:rPr lang="en-US" sz="1200" dirty="0" smtClean="0"/>
              <a:t>My </a:t>
            </a:r>
            <a:r>
              <a:rPr lang="en-US" sz="1200" dirty="0"/>
              <a:t>phone was infected and a text message was sent from my mobile phone without my permission or knowledge that I later had to pay for</a:t>
            </a:r>
          </a:p>
          <a:p>
            <a:pPr marL="171450" indent="-171450">
              <a:buFont typeface="Arial" pitchFamily="34" charset="0"/>
              <a:buChar char="•"/>
            </a:pPr>
            <a:r>
              <a:rPr lang="en-US" sz="1200" dirty="0" smtClean="0"/>
              <a:t>My </a:t>
            </a:r>
            <a:r>
              <a:rPr lang="en-US" sz="1200" dirty="0"/>
              <a:t>screen was locked and an alert was shown, which told me to pay a fine to get it unlocked </a:t>
            </a:r>
            <a:endParaRPr lang="en-US" sz="1200" dirty="0" smtClean="0"/>
          </a:p>
          <a:p>
            <a:pPr marL="171450" indent="-171450">
              <a:buFont typeface="Arial" pitchFamily="34" charset="0"/>
              <a:buChar char="•"/>
            </a:pPr>
            <a:r>
              <a:rPr lang="en-US" sz="1200" dirty="0" smtClean="0"/>
              <a:t>My </a:t>
            </a:r>
            <a:r>
              <a:rPr lang="en-US" sz="1200" dirty="0"/>
              <a:t>smartphone was lost or stolen and someone found it and used it without my permission</a:t>
            </a:r>
          </a:p>
          <a:p>
            <a:pPr marL="171450" indent="-171450">
              <a:buFont typeface="Arial" pitchFamily="34" charset="0"/>
              <a:buChar char="•"/>
            </a:pPr>
            <a:r>
              <a:rPr lang="en-US" sz="1200" dirty="0" smtClean="0"/>
              <a:t>An </a:t>
            </a:r>
            <a:r>
              <a:rPr lang="en-US" sz="1200" dirty="0"/>
              <a:t>app appeared on my smartphone that I didn’t download</a:t>
            </a:r>
          </a:p>
          <a:p>
            <a:pPr marL="171450" indent="-171450">
              <a:buFont typeface="Arial" pitchFamily="34" charset="0"/>
              <a:buChar char="•"/>
            </a:pPr>
            <a:r>
              <a:rPr lang="en-US" sz="1200" dirty="0" smtClean="0"/>
              <a:t>I’ve </a:t>
            </a:r>
            <a:r>
              <a:rPr lang="en-US" sz="1200" dirty="0"/>
              <a:t>had someone purporting to be from a computer company call me to inform that I have an infected computer</a:t>
            </a:r>
          </a:p>
          <a:p>
            <a:pPr marL="171450" indent="-171450">
              <a:buFont typeface="Arial" pitchFamily="34" charset="0"/>
              <a:buChar char="•"/>
            </a:pPr>
            <a:r>
              <a:rPr lang="en-US" sz="1200" dirty="0" smtClean="0"/>
              <a:t>I </a:t>
            </a:r>
            <a:r>
              <a:rPr lang="en-US" sz="1200" dirty="0"/>
              <a:t>experienced another type of cybercrime on my cell / mobile phone / tablet device </a:t>
            </a:r>
          </a:p>
          <a:p>
            <a:pPr marL="171450" indent="-171450">
              <a:buFont typeface="Arial" pitchFamily="34" charset="0"/>
              <a:buChar char="•"/>
            </a:pPr>
            <a:r>
              <a:rPr lang="en-US" sz="1200" dirty="0" smtClean="0"/>
              <a:t>I </a:t>
            </a:r>
            <a:r>
              <a:rPr lang="en-US" sz="1200" dirty="0"/>
              <a:t>experienced another type of cybercrime on my desktop or laptop computer </a:t>
            </a:r>
            <a:endParaRPr lang="en-US" sz="1200" dirty="0" smtClean="0"/>
          </a:p>
          <a:p>
            <a:pPr marL="171450" indent="-171450">
              <a:buFont typeface="Arial" pitchFamily="34" charset="0"/>
              <a:buChar char="•"/>
            </a:pPr>
            <a:r>
              <a:rPr lang="en-US" sz="1200" dirty="0"/>
              <a:t>I experienced someone posting private/intimate photos or videos of me without my permission </a:t>
            </a:r>
          </a:p>
          <a:p>
            <a:pPr marL="171450" indent="-171450">
              <a:buFont typeface="Arial" pitchFamily="34" charset="0"/>
              <a:buChar char="•"/>
            </a:pPr>
            <a:r>
              <a:rPr lang="en-US" sz="1200" dirty="0"/>
              <a:t>I was approached online by someone in an unwanted sexual way </a:t>
            </a:r>
            <a:endParaRPr lang="en-US" sz="1200" dirty="0" smtClean="0"/>
          </a:p>
          <a:p>
            <a:pPr marL="171450" indent="-171450">
              <a:buFont typeface="Arial" pitchFamily="34" charset="0"/>
              <a:buChar char="•"/>
            </a:pPr>
            <a:r>
              <a:rPr lang="en-US" sz="1200" dirty="0" smtClean="0"/>
              <a:t>I </a:t>
            </a:r>
            <a:r>
              <a:rPr lang="en-US" sz="1200" dirty="0"/>
              <a:t>have experienced online bullying, online stalking, online hate crime or other forms of online harassment</a:t>
            </a:r>
          </a:p>
          <a:p>
            <a:pPr marL="171450" indent="-171450">
              <a:buFont typeface="Arial" pitchFamily="34" charset="0"/>
              <a:buChar char="•"/>
            </a:pPr>
            <a:r>
              <a:rPr lang="en-US" sz="1200" dirty="0"/>
              <a:t>I have received SMS text messages from people I do not know, requesting me to click on an embedded link or stating that I have received a voicemail and need to dial a number which is not my voicemail to retrieve it</a:t>
            </a:r>
          </a:p>
          <a:p>
            <a:pPr marL="171450" indent="-171450">
              <a:buFont typeface="Arial" pitchFamily="34" charset="0"/>
              <a:buChar char="•"/>
            </a:pPr>
            <a:r>
              <a:rPr lang="en-US" sz="1200" dirty="0"/>
              <a:t>I have received unwanted nude images of someone I don’t know</a:t>
            </a:r>
          </a:p>
          <a:p>
            <a:pPr marL="171450" indent="-171450">
              <a:buFont typeface="Arial" pitchFamily="34" charset="0"/>
              <a:buChar char="•"/>
            </a:pPr>
            <a:r>
              <a:rPr lang="en-US" sz="1200" dirty="0"/>
              <a:t>I have received unwanted nude images of someone I do know</a:t>
            </a:r>
          </a:p>
          <a:p>
            <a:pPr marL="171450" indent="-171450">
              <a:buFont typeface="Arial" pitchFamily="34" charset="0"/>
              <a:buChar char="•"/>
            </a:pPr>
            <a:endParaRPr lang="en-US" sz="1200" dirty="0"/>
          </a:p>
        </p:txBody>
      </p:sp>
    </p:spTree>
    <p:extLst>
      <p:ext uri="{BB962C8B-B14F-4D97-AF65-F5344CB8AC3E}">
        <p14:creationId xmlns:p14="http://schemas.microsoft.com/office/powerpoint/2010/main" val="1464344035"/>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649" y="270254"/>
            <a:ext cx="8245621" cy="369332"/>
          </a:xfrm>
          <a:prstGeom prst="rect">
            <a:avLst/>
          </a:prstGeom>
          <a:noFill/>
        </p:spPr>
        <p:txBody>
          <a:bodyPr wrap="square" rtlCol="0">
            <a:spAutoFit/>
          </a:bodyPr>
          <a:lstStyle/>
          <a:p>
            <a:r>
              <a:rPr lang="en-US" b="1" cap="small" dirty="0" smtClean="0">
                <a:solidFill>
                  <a:srgbClr val="F8AC1A"/>
                </a:solidFill>
                <a:cs typeface="Calibri"/>
              </a:rPr>
              <a:t>EXTRAPOLATIONS CALCULATIONS</a:t>
            </a:r>
            <a:endParaRPr lang="en-US" b="1" cap="small" dirty="0">
              <a:solidFill>
                <a:srgbClr val="F8AC1A"/>
              </a:solidFill>
              <a:cs typeface="Calibri"/>
            </a:endParaRPr>
          </a:p>
        </p:txBody>
      </p:sp>
      <p:sp>
        <p:nvSpPr>
          <p:cNvPr id="4" name="TextBox 3"/>
          <p:cNvSpPr txBox="1"/>
          <p:nvPr/>
        </p:nvSpPr>
        <p:spPr>
          <a:xfrm>
            <a:off x="526229" y="991954"/>
            <a:ext cx="8070084" cy="5016960"/>
          </a:xfrm>
          <a:prstGeom prst="rect">
            <a:avLst/>
          </a:prstGeom>
          <a:noFill/>
        </p:spPr>
        <p:txBody>
          <a:bodyPr wrap="square" numCol="2" spcCol="252000" rtlCol="0">
            <a:normAutofit/>
          </a:bodyPr>
          <a:lstStyle/>
          <a:p>
            <a:r>
              <a:rPr lang="en-US" sz="1400" b="1" dirty="0" smtClean="0">
                <a:cs typeface="Symantec Sans"/>
              </a:rPr>
              <a:t>1) </a:t>
            </a:r>
            <a:r>
              <a:rPr lang="en-US" sz="1400" b="1" dirty="0" smtClean="0"/>
              <a:t>Nearly </a:t>
            </a:r>
            <a:r>
              <a:rPr lang="en-US" sz="1400" b="1" dirty="0"/>
              <a:t>380 million victims in 24 countries over past 12 </a:t>
            </a:r>
            <a:r>
              <a:rPr lang="en-US" sz="1400" b="1" dirty="0" smtClean="0"/>
              <a:t>months</a:t>
            </a:r>
          </a:p>
          <a:p>
            <a:r>
              <a:rPr lang="en-US" sz="1400" dirty="0"/>
              <a:t>Online adults per country x % cybercrime victims past 12 months per country = 377,943,431 (sum of 24 countries).</a:t>
            </a:r>
            <a:endParaRPr lang="en-GB" sz="1400" dirty="0"/>
          </a:p>
          <a:p>
            <a:endParaRPr lang="en-US" sz="1400" dirty="0">
              <a:cs typeface="Symantec Sans"/>
            </a:endParaRPr>
          </a:p>
          <a:p>
            <a:r>
              <a:rPr lang="en-US" sz="1400" b="1" dirty="0">
                <a:cs typeface="Symantec Sans"/>
              </a:rPr>
              <a:t>2) </a:t>
            </a:r>
            <a:r>
              <a:rPr lang="en-US" sz="1400" b="1" dirty="0"/>
              <a:t>12 cybercrime victims every second / 719 cybercrime victims every minute / 43,144 per hour / more than 1 million per day impacting almost 378 million adults in the past year in 24 countries*</a:t>
            </a:r>
            <a:endParaRPr lang="en-GB" sz="1400" dirty="0"/>
          </a:p>
          <a:p>
            <a:r>
              <a:rPr lang="en-US" sz="1400" dirty="0"/>
              <a:t>Victims over past 12 months (as above) 377,943,431 / 365 days per year / 24 hours / 60 minutes / 60 </a:t>
            </a:r>
            <a:r>
              <a:rPr lang="en-US" sz="1400" dirty="0" smtClean="0"/>
              <a:t>seconds</a:t>
            </a:r>
          </a:p>
          <a:p>
            <a:endParaRPr lang="en-US" sz="1400" dirty="0" smtClean="0">
              <a:cs typeface="Symantec Sans"/>
            </a:endParaRPr>
          </a:p>
          <a:p>
            <a:r>
              <a:rPr lang="en-US" sz="1400" b="1" dirty="0" smtClean="0">
                <a:cs typeface="Symantec Sans"/>
              </a:rPr>
              <a:t>3) Cybercrime is big business costing $113 billion in the last year in 24 countries</a:t>
            </a:r>
          </a:p>
          <a:p>
            <a:r>
              <a:rPr lang="en-US" sz="1400" dirty="0" smtClean="0">
                <a:cs typeface="Symantec Sans"/>
              </a:rPr>
              <a:t>Victims over past 12 months (per country) x average financial cost of cybercrime (per country in US currency). Figure shown in the sum of all countries total cost.</a:t>
            </a:r>
          </a:p>
          <a:p>
            <a:endParaRPr lang="en-US" sz="1200" dirty="0" smtClean="0">
              <a:cs typeface="Symantec Sans"/>
            </a:endParaRPr>
          </a:p>
        </p:txBody>
      </p:sp>
    </p:spTree>
    <p:extLst>
      <p:ext uri="{BB962C8B-B14F-4D97-AF65-F5344CB8AC3E}">
        <p14:creationId xmlns:p14="http://schemas.microsoft.com/office/powerpoint/2010/main" val="331239942"/>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World-map-solo_2.jpg"/>
          <p:cNvPicPr>
            <a:picLocks noChangeAspect="1"/>
          </p:cNvPicPr>
          <p:nvPr/>
        </p:nvPicPr>
        <p:blipFill>
          <a:blip r:embed="rId3">
            <a:alphaModFix amt="31000"/>
          </a:blip>
          <a:srcRect l="5772" t="3142" r="5916" b="1862"/>
          <a:stretch>
            <a:fillRect/>
          </a:stretch>
        </p:blipFill>
        <p:spPr>
          <a:xfrm>
            <a:off x="0" y="0"/>
            <a:ext cx="9144000" cy="6858000"/>
          </a:xfrm>
          <a:prstGeom prst="rect">
            <a:avLst/>
          </a:prstGeom>
        </p:spPr>
      </p:pic>
      <p:sp>
        <p:nvSpPr>
          <p:cNvPr id="20" name="TextBox 19"/>
          <p:cNvSpPr txBox="1"/>
          <p:nvPr/>
        </p:nvSpPr>
        <p:spPr>
          <a:xfrm>
            <a:off x="541338" y="660698"/>
            <a:ext cx="7904745" cy="461665"/>
          </a:xfrm>
          <a:prstGeom prst="rect">
            <a:avLst/>
          </a:prstGeom>
          <a:noFill/>
        </p:spPr>
        <p:txBody>
          <a:bodyPr wrap="square" rtlCol="0">
            <a:spAutoFit/>
          </a:bodyPr>
          <a:lstStyle/>
          <a:p>
            <a:pPr>
              <a:defRPr/>
            </a:pPr>
            <a:r>
              <a:rPr lang="en-GB" sz="2400" b="1" cap="small" dirty="0" smtClean="0">
                <a:solidFill>
                  <a:srgbClr val="F8AC1A"/>
                </a:solidFill>
                <a:latin typeface="Calibri"/>
                <a:cs typeface="Calibri"/>
              </a:rPr>
              <a:t>WHO IS AFFECTED MOST BY CYBERCRIME?</a:t>
            </a:r>
            <a:endParaRPr lang="en-US" sz="2400" b="1" cap="small" dirty="0">
              <a:solidFill>
                <a:srgbClr val="F8AC1A"/>
              </a:solidFill>
              <a:latin typeface="Calibri"/>
              <a:cs typeface="Calibri"/>
            </a:endParaRPr>
          </a:p>
        </p:txBody>
      </p:sp>
      <p:grpSp>
        <p:nvGrpSpPr>
          <p:cNvPr id="2" name="Group 1"/>
          <p:cNvGrpSpPr/>
          <p:nvPr/>
        </p:nvGrpSpPr>
        <p:grpSpPr>
          <a:xfrm>
            <a:off x="515150" y="1064889"/>
            <a:ext cx="3978560" cy="4883737"/>
            <a:chOff x="515150" y="1216665"/>
            <a:chExt cx="3978560" cy="4883737"/>
          </a:xfrm>
        </p:grpSpPr>
        <p:sp>
          <p:nvSpPr>
            <p:cNvPr id="17" name="TextBox 16"/>
            <p:cNvSpPr txBox="1"/>
            <p:nvPr/>
          </p:nvSpPr>
          <p:spPr>
            <a:xfrm>
              <a:off x="541338" y="1216665"/>
              <a:ext cx="3134815" cy="1200329"/>
            </a:xfrm>
            <a:prstGeom prst="rect">
              <a:avLst/>
            </a:prstGeom>
            <a:noFill/>
          </p:spPr>
          <p:txBody>
            <a:bodyPr wrap="square" rtlCol="0">
              <a:spAutoFit/>
            </a:bodyPr>
            <a:lstStyle/>
            <a:p>
              <a:endParaRPr lang="en-US" b="1" cap="small" dirty="0" smtClean="0">
                <a:solidFill>
                  <a:srgbClr val="F8AC1A"/>
                </a:solidFill>
                <a:latin typeface="Calibri"/>
                <a:cs typeface="Calibri"/>
              </a:endParaRPr>
            </a:p>
            <a:p>
              <a:r>
                <a:rPr lang="en-US" b="1" cap="small" dirty="0">
                  <a:solidFill>
                    <a:srgbClr val="F8AC1A"/>
                  </a:solidFill>
                  <a:latin typeface="Calibri"/>
                  <a:cs typeface="Calibri"/>
                </a:rPr>
                <a:t>CYBERCRIME VICTIMS </a:t>
              </a:r>
              <a:r>
                <a:rPr lang="en-US" b="1" cap="small" dirty="0" smtClean="0">
                  <a:solidFill>
                    <a:srgbClr val="F8AC1A"/>
                  </a:solidFill>
                  <a:latin typeface="Calibri"/>
                  <a:cs typeface="Calibri"/>
                </a:rPr>
                <a:t>MORE </a:t>
              </a:r>
              <a:r>
                <a:rPr lang="en-US" b="1" cap="small" dirty="0">
                  <a:solidFill>
                    <a:srgbClr val="F8AC1A"/>
                  </a:solidFill>
                  <a:latin typeface="Calibri"/>
                  <a:cs typeface="Calibri"/>
                </a:rPr>
                <a:t>LIKELY TO BE:</a:t>
              </a:r>
            </a:p>
            <a:p>
              <a:endParaRPr lang="en-US" b="1" cap="small" dirty="0">
                <a:solidFill>
                  <a:srgbClr val="F8AC1A"/>
                </a:solidFill>
                <a:latin typeface="Calibri"/>
                <a:cs typeface="Calibri"/>
              </a:endParaRPr>
            </a:p>
          </p:txBody>
        </p:sp>
        <p:sp>
          <p:nvSpPr>
            <p:cNvPr id="18" name="Rectangle 17"/>
            <p:cNvSpPr/>
            <p:nvPr/>
          </p:nvSpPr>
          <p:spPr>
            <a:xfrm>
              <a:off x="515150" y="2314750"/>
              <a:ext cx="3978560" cy="3785652"/>
            </a:xfrm>
            <a:prstGeom prst="rect">
              <a:avLst/>
            </a:prstGeom>
          </p:spPr>
          <p:txBody>
            <a:bodyPr wrap="square">
              <a:spAutoFit/>
            </a:bodyPr>
            <a:lstStyle/>
            <a:p>
              <a:r>
                <a:rPr lang="en-GB" sz="3200" b="1" cap="all" dirty="0" smtClean="0">
                  <a:solidFill>
                    <a:srgbClr val="F8AC1A"/>
                  </a:solidFill>
                  <a:latin typeface="Calibri"/>
                  <a:cs typeface="Calibri"/>
                </a:rPr>
                <a:t>Male</a:t>
              </a:r>
              <a:r>
                <a:rPr lang="en-GB" sz="3200" cap="all" dirty="0" smtClean="0">
                  <a:solidFill>
                    <a:srgbClr val="7F7F7F"/>
                  </a:solidFill>
                  <a:latin typeface="Calibri"/>
                  <a:cs typeface="Calibri"/>
                </a:rPr>
                <a:t> </a:t>
              </a:r>
              <a:r>
                <a:rPr lang="en-GB" sz="3200" dirty="0" smtClean="0">
                  <a:solidFill>
                    <a:srgbClr val="7F7F7F"/>
                  </a:solidFill>
                  <a:latin typeface="Calibri"/>
                  <a:cs typeface="Calibri"/>
                </a:rPr>
                <a:t>– </a:t>
              </a:r>
              <a:r>
                <a:rPr lang="en-GB" sz="3200" b="1" dirty="0" smtClean="0">
                  <a:latin typeface="Calibri"/>
                  <a:cs typeface="Calibri"/>
                </a:rPr>
                <a:t>64</a:t>
              </a:r>
              <a:r>
                <a:rPr lang="en-GB" sz="3200" b="1" dirty="0" smtClean="0">
                  <a:solidFill>
                    <a:schemeClr val="tx1">
                      <a:lumMod val="65000"/>
                    </a:schemeClr>
                  </a:solidFill>
                  <a:latin typeface="Calibri"/>
                  <a:cs typeface="Calibri"/>
                </a:rPr>
                <a:t>%</a:t>
              </a:r>
              <a:r>
                <a:rPr lang="en-GB" sz="3200" b="1" dirty="0" smtClean="0">
                  <a:latin typeface="Calibri"/>
                  <a:cs typeface="Calibri"/>
                </a:rPr>
                <a:t> </a:t>
              </a:r>
            </a:p>
            <a:p>
              <a:r>
                <a:rPr lang="en-GB" sz="1600" cap="all" dirty="0" smtClean="0">
                  <a:latin typeface="Calibri"/>
                  <a:cs typeface="Calibri"/>
                </a:rPr>
                <a:t>(compared to 58% of females)</a:t>
              </a:r>
            </a:p>
            <a:p>
              <a:r>
                <a:rPr lang="en-GB" sz="1600" dirty="0" smtClean="0">
                  <a:latin typeface="Calibri"/>
                  <a:cs typeface="Calibri"/>
                </a:rPr>
                <a:t/>
              </a:r>
              <a:br>
                <a:rPr lang="en-GB" sz="1600" dirty="0" smtClean="0">
                  <a:latin typeface="Calibri"/>
                  <a:cs typeface="Calibri"/>
                </a:rPr>
              </a:br>
              <a:r>
                <a:rPr lang="en-GB" sz="3200" b="1" cap="all" dirty="0" smtClean="0">
                  <a:solidFill>
                    <a:srgbClr val="F8AC1A"/>
                  </a:solidFill>
                  <a:latin typeface="Calibri"/>
                  <a:cs typeface="Calibri"/>
                </a:rPr>
                <a:t>Millennial</a:t>
              </a:r>
              <a:r>
                <a:rPr lang="en-GB" sz="3200" cap="all" dirty="0" smtClean="0">
                  <a:solidFill>
                    <a:srgbClr val="7F7F7F"/>
                  </a:solidFill>
                  <a:latin typeface="Calibri"/>
                  <a:cs typeface="Calibri"/>
                </a:rPr>
                <a:t> </a:t>
              </a:r>
              <a:r>
                <a:rPr lang="en-GB" sz="3200" dirty="0">
                  <a:solidFill>
                    <a:srgbClr val="7F7F7F"/>
                  </a:solidFill>
                  <a:cs typeface="Calibri"/>
                </a:rPr>
                <a:t>– </a:t>
              </a:r>
              <a:r>
                <a:rPr lang="en-GB" sz="3200" b="1" dirty="0" smtClean="0">
                  <a:latin typeface="Calibri"/>
                  <a:cs typeface="Calibri"/>
                </a:rPr>
                <a:t>66</a:t>
              </a:r>
              <a:r>
                <a:rPr lang="en-GB" sz="3200" b="1" dirty="0" smtClean="0">
                  <a:solidFill>
                    <a:schemeClr val="tx1">
                      <a:lumMod val="65000"/>
                    </a:schemeClr>
                  </a:solidFill>
                  <a:latin typeface="Calibri"/>
                  <a:cs typeface="Calibri"/>
                </a:rPr>
                <a:t>%</a:t>
              </a:r>
              <a:r>
                <a:rPr lang="en-GB" sz="3200" dirty="0" smtClean="0">
                  <a:latin typeface="Calibri"/>
                  <a:cs typeface="Calibri"/>
                </a:rPr>
                <a:t> </a:t>
              </a:r>
              <a:r>
                <a:rPr lang="en-GB" sz="1600" cap="all" dirty="0" smtClean="0">
                  <a:latin typeface="Calibri"/>
                  <a:cs typeface="Calibri"/>
                </a:rPr>
                <a:t>(compared to 54%  of baby boomers)</a:t>
              </a:r>
            </a:p>
            <a:p>
              <a:endParaRPr lang="en-GB" sz="1600" b="1" cap="all" dirty="0" smtClean="0">
                <a:latin typeface="Calibri"/>
                <a:cs typeface="Calibri"/>
              </a:endParaRPr>
            </a:p>
            <a:p>
              <a:r>
                <a:rPr lang="en-GB" sz="1600" cap="all" dirty="0" smtClean="0">
                  <a:latin typeface="Calibri"/>
                  <a:cs typeface="Calibri"/>
                </a:rPr>
                <a:t>And:</a:t>
              </a:r>
            </a:p>
            <a:p>
              <a:pPr marL="285750" indent="-285750">
                <a:buFont typeface="Arial" pitchFamily="34" charset="0"/>
                <a:buChar char="•"/>
              </a:pPr>
              <a:r>
                <a:rPr lang="en-GB" sz="1600" cap="all" dirty="0" smtClean="0">
                  <a:latin typeface="Calibri"/>
                  <a:cs typeface="Calibri"/>
                </a:rPr>
                <a:t>Mobile DEVICE OWNERS </a:t>
              </a:r>
              <a:r>
                <a:rPr lang="en-GB" sz="1600" dirty="0">
                  <a:solidFill>
                    <a:srgbClr val="7F7F7F"/>
                  </a:solidFill>
                  <a:cs typeface="Calibri"/>
                </a:rPr>
                <a:t>– </a:t>
              </a:r>
              <a:r>
                <a:rPr lang="en-GB" sz="1600" b="1" dirty="0" smtClean="0">
                  <a:cs typeface="Calibri"/>
                </a:rPr>
                <a:t>63</a:t>
              </a:r>
              <a:r>
                <a:rPr lang="en-GB" sz="1600" b="1" dirty="0" smtClean="0">
                  <a:solidFill>
                    <a:schemeClr val="tx1">
                      <a:lumMod val="65000"/>
                    </a:schemeClr>
                  </a:solidFill>
                  <a:cs typeface="Calibri"/>
                </a:rPr>
                <a:t>%</a:t>
              </a:r>
              <a:r>
                <a:rPr lang="en-GB" sz="1600" dirty="0" smtClean="0">
                  <a:cs typeface="Calibri"/>
                </a:rPr>
                <a:t> </a:t>
              </a:r>
              <a:endParaRPr lang="en-GB" sz="1600" cap="all" dirty="0" smtClean="0">
                <a:latin typeface="Calibri"/>
                <a:cs typeface="Calibri"/>
              </a:endParaRPr>
            </a:p>
            <a:p>
              <a:pPr marL="285750" indent="-285750">
                <a:buFont typeface="Arial" pitchFamily="34" charset="0"/>
                <a:buChar char="•"/>
              </a:pPr>
              <a:r>
                <a:rPr lang="en-GB" sz="1600" cap="all" dirty="0">
                  <a:latin typeface="Calibri"/>
                  <a:cs typeface="Calibri"/>
                </a:rPr>
                <a:t>S</a:t>
              </a:r>
              <a:r>
                <a:rPr lang="en-GB" sz="1600" cap="all" dirty="0" smtClean="0">
                  <a:latin typeface="Calibri"/>
                  <a:cs typeface="Calibri"/>
                </a:rPr>
                <a:t>ocial </a:t>
              </a:r>
              <a:r>
                <a:rPr lang="en-GB" sz="1600" cap="all" dirty="0">
                  <a:latin typeface="Calibri"/>
                  <a:cs typeface="Calibri"/>
                </a:rPr>
                <a:t>network </a:t>
              </a:r>
              <a:r>
                <a:rPr lang="en-GB" sz="1600" cap="all" dirty="0" smtClean="0">
                  <a:latin typeface="Calibri"/>
                  <a:cs typeface="Calibri"/>
                </a:rPr>
                <a:t>users</a:t>
              </a:r>
              <a:r>
                <a:rPr lang="en-GB" sz="1600" dirty="0">
                  <a:solidFill>
                    <a:srgbClr val="7F7F7F"/>
                  </a:solidFill>
                  <a:cs typeface="Calibri"/>
                </a:rPr>
                <a:t> – </a:t>
              </a:r>
              <a:r>
                <a:rPr lang="en-GB" sz="1600" b="1" dirty="0">
                  <a:cs typeface="Calibri"/>
                </a:rPr>
                <a:t>63</a:t>
              </a:r>
              <a:r>
                <a:rPr lang="en-GB" sz="1600" b="1" dirty="0" smtClean="0">
                  <a:solidFill>
                    <a:schemeClr val="tx1">
                      <a:lumMod val="65000"/>
                    </a:schemeClr>
                  </a:solidFill>
                  <a:cs typeface="Calibri"/>
                </a:rPr>
                <a:t>%</a:t>
              </a:r>
              <a:r>
                <a:rPr lang="en-GB" sz="1600" dirty="0" smtClean="0">
                  <a:cs typeface="Calibri"/>
                </a:rPr>
                <a:t> </a:t>
              </a:r>
              <a:endParaRPr lang="en-GB" sz="1600" cap="all" dirty="0" smtClean="0">
                <a:latin typeface="Calibri"/>
                <a:cs typeface="Calibri"/>
              </a:endParaRPr>
            </a:p>
            <a:p>
              <a:pPr marL="285750" indent="-285750">
                <a:buFont typeface="Arial" pitchFamily="34" charset="0"/>
                <a:buChar char="•"/>
              </a:pPr>
              <a:r>
                <a:rPr lang="en-GB" sz="1600" cap="all" dirty="0" smtClean="0">
                  <a:latin typeface="Calibri"/>
                  <a:cs typeface="Calibri"/>
                </a:rPr>
                <a:t>PUBLIC / UNSECURED WI-FI USERS</a:t>
              </a:r>
              <a:r>
                <a:rPr lang="en-GB" sz="1600" dirty="0">
                  <a:solidFill>
                    <a:srgbClr val="7F7F7F"/>
                  </a:solidFill>
                  <a:cs typeface="Calibri"/>
                </a:rPr>
                <a:t> – </a:t>
              </a:r>
              <a:r>
                <a:rPr lang="en-GB" sz="1600" b="1" dirty="0">
                  <a:cs typeface="Calibri"/>
                </a:rPr>
                <a:t>68</a:t>
              </a:r>
              <a:r>
                <a:rPr lang="en-GB" sz="1600" b="1" dirty="0" smtClean="0">
                  <a:solidFill>
                    <a:schemeClr val="tx1">
                      <a:lumMod val="65000"/>
                    </a:schemeClr>
                  </a:solidFill>
                  <a:cs typeface="Calibri"/>
                </a:rPr>
                <a:t>%</a:t>
              </a:r>
              <a:r>
                <a:rPr lang="en-GB" sz="1600" dirty="0" smtClean="0">
                  <a:cs typeface="Calibri"/>
                </a:rPr>
                <a:t> </a:t>
              </a:r>
              <a:endParaRPr lang="en-GB" sz="1600" cap="all" dirty="0" smtClean="0">
                <a:latin typeface="Calibri"/>
                <a:cs typeface="Calibri"/>
              </a:endParaRPr>
            </a:p>
            <a:p>
              <a:pPr marL="285750" indent="-285750">
                <a:buFont typeface="Arial" pitchFamily="34" charset="0"/>
                <a:buChar char="•"/>
              </a:pPr>
              <a:r>
                <a:rPr lang="en-GB" sz="1600" cap="all" dirty="0" smtClean="0">
                  <a:latin typeface="Calibri"/>
                  <a:cs typeface="Calibri"/>
                </a:rPr>
                <a:t>EMERGING MARKET </a:t>
              </a:r>
              <a:r>
                <a:rPr lang="en-GB" sz="1600" dirty="0">
                  <a:solidFill>
                    <a:srgbClr val="7F7F7F"/>
                  </a:solidFill>
                  <a:cs typeface="Calibri"/>
                </a:rPr>
                <a:t>– </a:t>
              </a:r>
              <a:r>
                <a:rPr lang="en-GB" sz="1600" b="1" dirty="0">
                  <a:cs typeface="Calibri"/>
                </a:rPr>
                <a:t>68</a:t>
              </a:r>
              <a:r>
                <a:rPr lang="en-GB" sz="1600" b="1" dirty="0" smtClean="0">
                  <a:solidFill>
                    <a:schemeClr val="tx1">
                      <a:lumMod val="65000"/>
                    </a:schemeClr>
                  </a:solidFill>
                  <a:cs typeface="Calibri"/>
                </a:rPr>
                <a:t>%</a:t>
              </a:r>
              <a:r>
                <a:rPr lang="en-GB" sz="1600" dirty="0" smtClean="0">
                  <a:cs typeface="Calibri"/>
                </a:rPr>
                <a:t> </a:t>
              </a:r>
              <a:endParaRPr lang="en-GB" sz="1600" cap="all" dirty="0" smtClean="0">
                <a:latin typeface="Calibri"/>
                <a:cs typeface="Calibri"/>
              </a:endParaRPr>
            </a:p>
            <a:p>
              <a:pPr marL="285750" indent="-285750">
                <a:buFont typeface="Arial" pitchFamily="34" charset="0"/>
                <a:buChar char="•"/>
              </a:pPr>
              <a:r>
                <a:rPr lang="en-GB" sz="1600" cap="all" dirty="0" smtClean="0">
                  <a:latin typeface="Calibri"/>
                  <a:cs typeface="Calibri"/>
                </a:rPr>
                <a:t>PARENT OF children 8-17 </a:t>
              </a:r>
              <a:r>
                <a:rPr lang="en-GB" sz="1600" dirty="0">
                  <a:solidFill>
                    <a:srgbClr val="7F7F7F"/>
                  </a:solidFill>
                  <a:cs typeface="Calibri"/>
                </a:rPr>
                <a:t>– </a:t>
              </a:r>
              <a:r>
                <a:rPr lang="en-GB" sz="1600" b="1" dirty="0" smtClean="0">
                  <a:cs typeface="Calibri"/>
                </a:rPr>
                <a:t>65</a:t>
              </a:r>
              <a:r>
                <a:rPr lang="en-GB" sz="1600" b="1" dirty="0" smtClean="0">
                  <a:solidFill>
                    <a:schemeClr val="tx1">
                      <a:lumMod val="65000"/>
                    </a:schemeClr>
                  </a:solidFill>
                  <a:cs typeface="Calibri"/>
                </a:rPr>
                <a:t>%</a:t>
              </a:r>
              <a:r>
                <a:rPr lang="en-GB" sz="1600" dirty="0" smtClean="0">
                  <a:cs typeface="Calibri"/>
                </a:rPr>
                <a:t> </a:t>
              </a:r>
              <a:endParaRPr lang="en-GB" sz="1600" cap="all" dirty="0" smtClean="0">
                <a:latin typeface="Calibri"/>
                <a:cs typeface="Calibri"/>
              </a:endParaRPr>
            </a:p>
            <a:p>
              <a:endParaRPr lang="en-GB" sz="1600" dirty="0" smtClean="0">
                <a:latin typeface="Calibri"/>
                <a:cs typeface="Calibri"/>
              </a:endParaRPr>
            </a:p>
          </p:txBody>
        </p:sp>
        <p:pic>
          <p:nvPicPr>
            <p:cNvPr id="4" name="Picture 3" descr="MaleSymbolYel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9480" y="2314540"/>
              <a:ext cx="557710" cy="557710"/>
            </a:xfrm>
            <a:prstGeom prst="rect">
              <a:avLst/>
            </a:prstGeom>
          </p:spPr>
        </p:pic>
      </p:grpSp>
      <p:sp>
        <p:nvSpPr>
          <p:cNvPr id="8" name="TextBox 20"/>
          <p:cNvSpPr txBox="1"/>
          <p:nvPr/>
        </p:nvSpPr>
        <p:spPr>
          <a:xfrm>
            <a:off x="5396966" y="1064889"/>
            <a:ext cx="3887600"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i="1" cap="small" dirty="0" smtClean="0">
              <a:solidFill>
                <a:srgbClr val="F8AC1A"/>
              </a:solidFill>
              <a:latin typeface="Calibri"/>
              <a:cs typeface="Calibri"/>
            </a:endParaRPr>
          </a:p>
          <a:p>
            <a:r>
              <a:rPr lang="en-US" b="1" cap="small" dirty="0" smtClean="0">
                <a:solidFill>
                  <a:srgbClr val="F8AC1A"/>
                </a:solidFill>
                <a:latin typeface="Calibri"/>
                <a:cs typeface="Calibri"/>
              </a:rPr>
              <a:t>HIGHEST NUMBER OF CYBERCRIME VICTIMS FOUND IN:</a:t>
            </a:r>
          </a:p>
          <a:p>
            <a:endParaRPr lang="en-US" b="1" cap="small" dirty="0">
              <a:solidFill>
                <a:srgbClr val="F8AC1A"/>
              </a:solidFill>
              <a:latin typeface="Calibri"/>
              <a:cs typeface="Calibri"/>
            </a:endParaRPr>
          </a:p>
        </p:txBody>
      </p:sp>
      <p:sp>
        <p:nvSpPr>
          <p:cNvPr id="9" name="Rectangle 8"/>
          <p:cNvSpPr/>
          <p:nvPr/>
        </p:nvSpPr>
        <p:spPr>
          <a:xfrm>
            <a:off x="6797458" y="2295596"/>
            <a:ext cx="1648908"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b="1" dirty="0" smtClean="0">
                <a:latin typeface="Calibri"/>
                <a:cs typeface="Calibri"/>
              </a:rPr>
              <a:t>85</a:t>
            </a:r>
            <a:r>
              <a:rPr lang="en-US" sz="5400" b="1" dirty="0" smtClean="0">
                <a:solidFill>
                  <a:schemeClr val="bg1">
                    <a:lumMod val="50000"/>
                    <a:lumOff val="50000"/>
                  </a:schemeClr>
                </a:solidFill>
                <a:latin typeface="Calibri"/>
                <a:cs typeface="Calibri"/>
              </a:rPr>
              <a:t>%</a:t>
            </a:r>
            <a:endParaRPr lang="en-US" sz="2000" b="1" cap="all" dirty="0">
              <a:solidFill>
                <a:schemeClr val="bg1">
                  <a:lumMod val="50000"/>
                  <a:lumOff val="50000"/>
                </a:schemeClr>
              </a:solidFill>
              <a:latin typeface="Calibri"/>
              <a:cs typeface="Calibri"/>
            </a:endParaRPr>
          </a:p>
        </p:txBody>
      </p:sp>
      <p:sp>
        <p:nvSpPr>
          <p:cNvPr id="10" name="TextBox 7"/>
          <p:cNvSpPr txBox="1"/>
          <p:nvPr/>
        </p:nvSpPr>
        <p:spPr>
          <a:xfrm>
            <a:off x="6860346" y="3371321"/>
            <a:ext cx="204326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latin typeface="Calibri"/>
                <a:cs typeface="Calibri"/>
              </a:rPr>
              <a:t>CHINA</a:t>
            </a:r>
            <a:endParaRPr lang="en-US" dirty="0">
              <a:latin typeface="Calibri"/>
              <a:cs typeface="Calibri"/>
            </a:endParaRPr>
          </a:p>
        </p:txBody>
      </p:sp>
      <p:pic>
        <p:nvPicPr>
          <p:cNvPr id="12" name="Picture 11" descr="FlagSouthAfric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8396" y="4718025"/>
            <a:ext cx="1248064" cy="864347"/>
          </a:xfrm>
          <a:prstGeom prst="rect">
            <a:avLst/>
          </a:prstGeom>
        </p:spPr>
      </p:pic>
      <p:pic>
        <p:nvPicPr>
          <p:cNvPr id="13" name="Picture 12" descr="FlagChin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3171" y="3483030"/>
            <a:ext cx="1241675" cy="856882"/>
          </a:xfrm>
          <a:prstGeom prst="rect">
            <a:avLst/>
          </a:prstGeom>
        </p:spPr>
      </p:pic>
      <p:pic>
        <p:nvPicPr>
          <p:cNvPr id="14" name="Picture 13" descr="FlagRussi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3172" y="2265512"/>
            <a:ext cx="1241675" cy="856882"/>
          </a:xfrm>
          <a:prstGeom prst="rect">
            <a:avLst/>
          </a:prstGeom>
        </p:spPr>
      </p:pic>
      <p:sp>
        <p:nvSpPr>
          <p:cNvPr id="15" name="Rectangle 14"/>
          <p:cNvSpPr/>
          <p:nvPr/>
        </p:nvSpPr>
        <p:spPr>
          <a:xfrm>
            <a:off x="6757345" y="3557568"/>
            <a:ext cx="1585407"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b="1" dirty="0" smtClean="0">
                <a:latin typeface="Calibri"/>
                <a:cs typeface="Calibri"/>
              </a:rPr>
              <a:t>77</a:t>
            </a:r>
            <a:r>
              <a:rPr lang="en-US" sz="5400" b="1" dirty="0" smtClean="0">
                <a:solidFill>
                  <a:srgbClr val="7F7F7F"/>
                </a:solidFill>
                <a:latin typeface="Calibri"/>
                <a:cs typeface="Calibri"/>
              </a:rPr>
              <a:t>%</a:t>
            </a:r>
            <a:endParaRPr lang="en-US" sz="2000" b="1" cap="all" dirty="0">
              <a:solidFill>
                <a:srgbClr val="7F7F7F"/>
              </a:solidFill>
              <a:latin typeface="Calibri"/>
              <a:cs typeface="Calibri"/>
            </a:endParaRPr>
          </a:p>
        </p:txBody>
      </p:sp>
      <p:sp>
        <p:nvSpPr>
          <p:cNvPr id="21" name="TextBox 26"/>
          <p:cNvSpPr txBox="1"/>
          <p:nvPr/>
        </p:nvSpPr>
        <p:spPr>
          <a:xfrm>
            <a:off x="6773408" y="2074791"/>
            <a:ext cx="204326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latin typeface="Calibri"/>
                <a:cs typeface="Calibri"/>
              </a:rPr>
              <a:t>RUSSIA</a:t>
            </a:r>
            <a:endParaRPr lang="en-US" dirty="0">
              <a:latin typeface="Calibri"/>
              <a:cs typeface="Calibri"/>
            </a:endParaRPr>
          </a:p>
        </p:txBody>
      </p:sp>
      <p:sp>
        <p:nvSpPr>
          <p:cNvPr id="23" name="Rectangle 22"/>
          <p:cNvSpPr/>
          <p:nvPr/>
        </p:nvSpPr>
        <p:spPr>
          <a:xfrm>
            <a:off x="6801128" y="4866552"/>
            <a:ext cx="1648908"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b="1" dirty="0" smtClean="0">
                <a:latin typeface="Calibri"/>
                <a:cs typeface="Calibri"/>
              </a:rPr>
              <a:t>73</a:t>
            </a:r>
            <a:r>
              <a:rPr lang="en-US" sz="5400" b="1" dirty="0" smtClean="0">
                <a:solidFill>
                  <a:schemeClr val="bg1">
                    <a:lumMod val="50000"/>
                    <a:lumOff val="50000"/>
                  </a:schemeClr>
                </a:solidFill>
                <a:latin typeface="Calibri"/>
                <a:cs typeface="Calibri"/>
              </a:rPr>
              <a:t>%</a:t>
            </a:r>
            <a:endParaRPr lang="en-US" sz="2000" b="1" cap="all" dirty="0">
              <a:solidFill>
                <a:schemeClr val="bg1">
                  <a:lumMod val="50000"/>
                  <a:lumOff val="50000"/>
                </a:schemeClr>
              </a:solidFill>
              <a:latin typeface="Calibri"/>
              <a:cs typeface="Calibri"/>
            </a:endParaRPr>
          </a:p>
        </p:txBody>
      </p:sp>
      <p:sp>
        <p:nvSpPr>
          <p:cNvPr id="24" name="TextBox 26"/>
          <p:cNvSpPr txBox="1"/>
          <p:nvPr/>
        </p:nvSpPr>
        <p:spPr>
          <a:xfrm>
            <a:off x="6777078" y="4645747"/>
            <a:ext cx="204326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latin typeface="Calibri"/>
                <a:cs typeface="Calibri"/>
              </a:rPr>
              <a:t>SOUTH AFRICA</a:t>
            </a:r>
            <a:endParaRPr lang="en-US" dirty="0">
              <a:latin typeface="Calibri"/>
              <a:cs typeface="Calibri"/>
            </a:endParaRPr>
          </a:p>
        </p:txBody>
      </p:sp>
      <p:sp>
        <p:nvSpPr>
          <p:cNvPr id="22" name="Rectangle 21"/>
          <p:cNvSpPr/>
          <p:nvPr/>
        </p:nvSpPr>
        <p:spPr>
          <a:xfrm>
            <a:off x="4331607" y="6477226"/>
            <a:ext cx="4572000" cy="215444"/>
          </a:xfrm>
          <a:prstGeom prst="rect">
            <a:avLst/>
          </a:prstGeom>
        </p:spPr>
        <p:txBody>
          <a:bodyPr>
            <a:spAutoFit/>
          </a:bodyPr>
          <a:lstStyle/>
          <a:p>
            <a:pPr algn="r"/>
            <a:r>
              <a:rPr lang="en-US" sz="800" dirty="0" smtClean="0">
                <a:latin typeface="Calibri"/>
                <a:cs typeface="Calibri"/>
              </a:rPr>
              <a:t>ALL STATS REFER TO LIFETIME VICTIMS</a:t>
            </a:r>
            <a:endParaRPr lang="en-GB" sz="800" dirty="0">
              <a:latin typeface="Calibri"/>
              <a:cs typeface="Calibri"/>
            </a:endParaRPr>
          </a:p>
        </p:txBody>
      </p:sp>
      <p:sp>
        <p:nvSpPr>
          <p:cNvPr id="3" name="Rectangle 2"/>
          <p:cNvSpPr/>
          <p:nvPr/>
        </p:nvSpPr>
        <p:spPr>
          <a:xfrm>
            <a:off x="89202" y="6477226"/>
            <a:ext cx="6771143" cy="338554"/>
          </a:xfrm>
          <a:prstGeom prst="rect">
            <a:avLst/>
          </a:prstGeom>
        </p:spPr>
        <p:txBody>
          <a:bodyPr wrap="square">
            <a:spAutoFit/>
          </a:bodyPr>
          <a:lstStyle/>
          <a:p>
            <a:pPr lvl="0"/>
            <a:r>
              <a:rPr lang="en-GB" sz="800" dirty="0">
                <a:latin typeface="Calibri"/>
                <a:cs typeface="Calibri"/>
              </a:rPr>
              <a:t>USA 63%; </a:t>
            </a:r>
            <a:r>
              <a:rPr lang="en-GB" sz="800" dirty="0" smtClean="0">
                <a:latin typeface="Calibri"/>
                <a:cs typeface="Calibri"/>
              </a:rPr>
              <a:t>CANADA 68</a:t>
            </a:r>
            <a:r>
              <a:rPr lang="en-GB" sz="800" dirty="0">
                <a:latin typeface="Calibri"/>
                <a:cs typeface="Calibri"/>
              </a:rPr>
              <a:t>%; </a:t>
            </a:r>
            <a:r>
              <a:rPr lang="en-GB" sz="800" dirty="0" smtClean="0">
                <a:latin typeface="Calibri"/>
                <a:cs typeface="Calibri"/>
              </a:rPr>
              <a:t>UK </a:t>
            </a:r>
            <a:r>
              <a:rPr lang="en-GB" sz="800" dirty="0">
                <a:latin typeface="Calibri"/>
                <a:cs typeface="Calibri"/>
              </a:rPr>
              <a:t>58%; </a:t>
            </a:r>
            <a:r>
              <a:rPr lang="en-GB" sz="800" dirty="0" smtClean="0">
                <a:latin typeface="Calibri"/>
                <a:cs typeface="Calibri"/>
              </a:rPr>
              <a:t>FRANCE 45</a:t>
            </a:r>
            <a:r>
              <a:rPr lang="en-GB" sz="800" dirty="0">
                <a:latin typeface="Calibri"/>
                <a:cs typeface="Calibri"/>
              </a:rPr>
              <a:t>%; </a:t>
            </a:r>
            <a:r>
              <a:rPr lang="en-GB" sz="800" dirty="0" smtClean="0">
                <a:latin typeface="Calibri"/>
                <a:cs typeface="Calibri"/>
              </a:rPr>
              <a:t>GERMANY 53</a:t>
            </a:r>
            <a:r>
              <a:rPr lang="en-GB" sz="800" dirty="0">
                <a:latin typeface="Calibri"/>
                <a:cs typeface="Calibri"/>
              </a:rPr>
              <a:t>%; </a:t>
            </a:r>
            <a:r>
              <a:rPr lang="en-GB" sz="800" dirty="0" smtClean="0">
                <a:latin typeface="Calibri"/>
                <a:cs typeface="Calibri"/>
              </a:rPr>
              <a:t>ITALY 56</a:t>
            </a:r>
            <a:r>
              <a:rPr lang="en-GB" sz="800" dirty="0">
                <a:latin typeface="Calibri"/>
                <a:cs typeface="Calibri"/>
              </a:rPr>
              <a:t>%; </a:t>
            </a:r>
            <a:r>
              <a:rPr lang="en-GB" sz="800" dirty="0" smtClean="0">
                <a:latin typeface="Calibri"/>
                <a:cs typeface="Calibri"/>
              </a:rPr>
              <a:t>SWEDEN 56</a:t>
            </a:r>
            <a:r>
              <a:rPr lang="en-GB" sz="800" dirty="0">
                <a:latin typeface="Calibri"/>
                <a:cs typeface="Calibri"/>
              </a:rPr>
              <a:t>%; </a:t>
            </a:r>
            <a:r>
              <a:rPr lang="en-GB" sz="800" dirty="0" smtClean="0">
                <a:latin typeface="Calibri"/>
                <a:cs typeface="Calibri"/>
              </a:rPr>
              <a:t>POLAND 60</a:t>
            </a:r>
            <a:r>
              <a:rPr lang="en-GB" sz="800" dirty="0">
                <a:latin typeface="Calibri"/>
                <a:cs typeface="Calibri"/>
              </a:rPr>
              <a:t>%; </a:t>
            </a:r>
            <a:r>
              <a:rPr lang="en-GB" sz="800" dirty="0" smtClean="0">
                <a:latin typeface="Calibri"/>
                <a:cs typeface="Calibri"/>
              </a:rPr>
              <a:t>NETHERLANDS 50</a:t>
            </a:r>
            <a:r>
              <a:rPr lang="en-GB" sz="800" dirty="0">
                <a:latin typeface="Calibri"/>
                <a:cs typeface="Calibri"/>
              </a:rPr>
              <a:t>%; </a:t>
            </a:r>
            <a:r>
              <a:rPr lang="en-GB" sz="800" dirty="0" smtClean="0">
                <a:latin typeface="Calibri"/>
                <a:cs typeface="Calibri"/>
              </a:rPr>
              <a:t>AUSTRALIA 60</a:t>
            </a:r>
            <a:r>
              <a:rPr lang="en-GB" sz="800" dirty="0">
                <a:latin typeface="Calibri"/>
                <a:cs typeface="Calibri"/>
              </a:rPr>
              <a:t>%; </a:t>
            </a:r>
            <a:r>
              <a:rPr lang="en-GB" sz="800" dirty="0" smtClean="0">
                <a:latin typeface="Calibri"/>
                <a:cs typeface="Calibri"/>
              </a:rPr>
              <a:t>INDIA 65</a:t>
            </a:r>
            <a:r>
              <a:rPr lang="en-GB" sz="800" dirty="0">
                <a:latin typeface="Calibri"/>
                <a:cs typeface="Calibri"/>
              </a:rPr>
              <a:t>%; </a:t>
            </a:r>
            <a:r>
              <a:rPr lang="en-GB" sz="800" dirty="0" smtClean="0">
                <a:latin typeface="Calibri"/>
                <a:cs typeface="Calibri"/>
              </a:rPr>
              <a:t>JAPAN 19</a:t>
            </a:r>
            <a:r>
              <a:rPr lang="en-GB" sz="800" dirty="0">
                <a:latin typeface="Calibri"/>
                <a:cs typeface="Calibri"/>
              </a:rPr>
              <a:t>%; </a:t>
            </a:r>
            <a:r>
              <a:rPr lang="en-GB" sz="800" dirty="0" smtClean="0">
                <a:latin typeface="Calibri"/>
                <a:cs typeface="Calibri"/>
              </a:rPr>
              <a:t>SINGAPORE 61</a:t>
            </a:r>
            <a:r>
              <a:rPr lang="en-GB" sz="800" dirty="0">
                <a:latin typeface="Calibri"/>
                <a:cs typeface="Calibri"/>
              </a:rPr>
              <a:t>%; </a:t>
            </a:r>
            <a:r>
              <a:rPr lang="en-GB" sz="800" dirty="0" smtClean="0">
                <a:latin typeface="Calibri"/>
                <a:cs typeface="Calibri"/>
              </a:rPr>
              <a:t>NEW ZEALAND 69</a:t>
            </a:r>
            <a:r>
              <a:rPr lang="en-GB" sz="800" dirty="0">
                <a:latin typeface="Calibri"/>
                <a:cs typeface="Calibri"/>
              </a:rPr>
              <a:t>%; </a:t>
            </a:r>
            <a:r>
              <a:rPr lang="en-GB" sz="800" dirty="0" smtClean="0">
                <a:latin typeface="Calibri"/>
                <a:cs typeface="Calibri"/>
              </a:rPr>
              <a:t>TURKEY 63</a:t>
            </a:r>
            <a:r>
              <a:rPr lang="en-GB" sz="800" dirty="0">
                <a:latin typeface="Calibri"/>
                <a:cs typeface="Calibri"/>
              </a:rPr>
              <a:t>%; </a:t>
            </a:r>
            <a:r>
              <a:rPr lang="en-GB" sz="800" dirty="0" smtClean="0">
                <a:latin typeface="Calibri"/>
                <a:cs typeface="Calibri"/>
              </a:rPr>
              <a:t>DENMARK 50</a:t>
            </a:r>
            <a:r>
              <a:rPr lang="en-GB" sz="800" dirty="0">
                <a:latin typeface="Calibri"/>
                <a:cs typeface="Calibri"/>
              </a:rPr>
              <a:t>%; </a:t>
            </a:r>
            <a:r>
              <a:rPr lang="en-GB" sz="800" dirty="0" smtClean="0">
                <a:latin typeface="Calibri"/>
                <a:cs typeface="Calibri"/>
              </a:rPr>
              <a:t>SAUDI ARABIA 62</a:t>
            </a:r>
            <a:r>
              <a:rPr lang="en-GB" sz="800" dirty="0">
                <a:latin typeface="Calibri"/>
                <a:cs typeface="Calibri"/>
              </a:rPr>
              <a:t>%; UAE 71%, </a:t>
            </a:r>
            <a:r>
              <a:rPr lang="en-GB" sz="800" dirty="0" smtClean="0">
                <a:latin typeface="Calibri"/>
                <a:cs typeface="Calibri"/>
              </a:rPr>
              <a:t>COLOMBIA 64</a:t>
            </a:r>
            <a:r>
              <a:rPr lang="en-GB" sz="800" dirty="0">
                <a:latin typeface="Calibri"/>
                <a:cs typeface="Calibri"/>
              </a:rPr>
              <a:t>%</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map-solo_2.jpg"/>
          <p:cNvPicPr>
            <a:picLocks noChangeAspect="1"/>
          </p:cNvPicPr>
          <p:nvPr/>
        </p:nvPicPr>
        <p:blipFill>
          <a:blip r:embed="rId3">
            <a:alphaModFix amt="31000"/>
          </a:blip>
          <a:srcRect l="5772" t="3142" r="5916" b="1862"/>
          <a:stretch>
            <a:fillRect/>
          </a:stretch>
        </p:blipFill>
        <p:spPr>
          <a:xfrm>
            <a:off x="0" y="8792"/>
            <a:ext cx="9144000" cy="6858000"/>
          </a:xfrm>
          <a:prstGeom prst="rect">
            <a:avLst/>
          </a:prstGeom>
        </p:spPr>
      </p:pic>
      <p:sp>
        <p:nvSpPr>
          <p:cNvPr id="11" name="Rectangle 10"/>
          <p:cNvSpPr/>
          <p:nvPr/>
        </p:nvSpPr>
        <p:spPr>
          <a:xfrm>
            <a:off x="158261" y="676039"/>
            <a:ext cx="8827477" cy="59702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0957" tIns="35479" rIns="70957" bIns="35479" anchor="t"/>
          <a:lstStyle/>
          <a:p>
            <a:pPr algn="ctr">
              <a:defRPr/>
            </a:pPr>
            <a:endParaRPr lang="en-US" sz="2400" b="1" dirty="0" smtClean="0">
              <a:solidFill>
                <a:srgbClr val="F8AC1A"/>
              </a:solidFill>
              <a:cs typeface="Calibri"/>
            </a:endParaRPr>
          </a:p>
          <a:p>
            <a:pPr algn="ctr">
              <a:defRPr/>
            </a:pPr>
            <a:r>
              <a:rPr lang="en-US" sz="2400" b="1" dirty="0" smtClean="0">
                <a:solidFill>
                  <a:srgbClr val="F8AC1A"/>
                </a:solidFill>
                <a:cs typeface="Calibri"/>
              </a:rPr>
              <a:t>TABLET </a:t>
            </a:r>
            <a:r>
              <a:rPr lang="en-US" sz="2400" b="1" dirty="0">
                <a:solidFill>
                  <a:srgbClr val="F8AC1A"/>
                </a:solidFill>
                <a:cs typeface="Calibri"/>
              </a:rPr>
              <a:t>AND SMARTPHONE </a:t>
            </a:r>
            <a:r>
              <a:rPr lang="en-US" sz="2400" b="1" dirty="0" smtClean="0">
                <a:solidFill>
                  <a:srgbClr val="F8AC1A"/>
                </a:solidFill>
                <a:cs typeface="Calibri"/>
              </a:rPr>
              <a:t>CONSUMERS LEAVE </a:t>
            </a:r>
            <a:r>
              <a:rPr lang="en-US" sz="2400" b="1" dirty="0">
                <a:solidFill>
                  <a:srgbClr val="F8AC1A"/>
                </a:solidFill>
                <a:cs typeface="Calibri"/>
              </a:rPr>
              <a:t>SECURITY BEHIND</a:t>
            </a:r>
          </a:p>
          <a:p>
            <a:pPr algn="ctr">
              <a:defRPr/>
            </a:pPr>
            <a:r>
              <a:rPr lang="en-US" b="1" cap="all" dirty="0" smtClean="0">
                <a:solidFill>
                  <a:srgbClr val="FFFFFF"/>
                </a:solidFill>
                <a:cs typeface="Calibri"/>
              </a:rPr>
              <a:t>Almost </a:t>
            </a:r>
            <a:r>
              <a:rPr lang="en-US" b="1" cap="all" dirty="0">
                <a:solidFill>
                  <a:srgbClr val="FFFFFF"/>
                </a:solidFill>
                <a:cs typeface="Calibri"/>
              </a:rPr>
              <a:t>1/2 don’t use basic precautions SUCH AS PASSWORDS, SECURITY SOFTWARE OR BACK UP FILES FOR THEIR MOBILE </a:t>
            </a:r>
            <a:r>
              <a:rPr lang="en-US" b="1" cap="all" dirty="0" smtClean="0">
                <a:solidFill>
                  <a:srgbClr val="FFFFFF"/>
                </a:solidFill>
                <a:cs typeface="Calibri"/>
              </a:rPr>
              <a:t>DEVICE</a:t>
            </a:r>
          </a:p>
          <a:p>
            <a:pPr algn="ctr">
              <a:defRPr/>
            </a:pPr>
            <a:r>
              <a:rPr lang="en-US" b="1" cap="all" dirty="0">
                <a:solidFill>
                  <a:srgbClr val="FFFFFF"/>
                </a:solidFill>
                <a:cs typeface="Calibri"/>
              </a:rPr>
              <a:t>More than ONE-third have EXPERIENCED MOBILE CYBERCRIME LAST YEAR</a:t>
            </a:r>
          </a:p>
          <a:p>
            <a:pPr algn="ctr">
              <a:defRPr/>
            </a:pPr>
            <a:endParaRPr lang="en-US" b="1" cap="all" dirty="0">
              <a:solidFill>
                <a:srgbClr val="FFFFFF"/>
              </a:solidFill>
              <a:cs typeface="Calibri"/>
            </a:endParaRPr>
          </a:p>
          <a:p>
            <a:pPr algn="ctr">
              <a:defRPr/>
            </a:pPr>
            <a:r>
              <a:rPr lang="en-US" sz="2400" b="1" dirty="0">
                <a:solidFill>
                  <a:srgbClr val="F8AC1A"/>
                </a:solidFill>
                <a:cs typeface="Calibri"/>
              </a:rPr>
              <a:t>THE GLOBAL PRICE TAG OF CONSUMER CYBERCRIME </a:t>
            </a:r>
          </a:p>
          <a:p>
            <a:pPr algn="ctr">
              <a:defRPr/>
            </a:pPr>
            <a:r>
              <a:rPr lang="en-US" b="1" cap="all" dirty="0" smtClean="0">
                <a:solidFill>
                  <a:srgbClr val="FFFFFF"/>
                </a:solidFill>
                <a:cs typeface="Calibri"/>
              </a:rPr>
              <a:t>US$113 </a:t>
            </a:r>
            <a:r>
              <a:rPr lang="en-US" b="1" cap="all" dirty="0">
                <a:solidFill>
                  <a:srgbClr val="FFFFFF"/>
                </a:solidFill>
                <a:cs typeface="Calibri"/>
              </a:rPr>
              <a:t>Billion annually, </a:t>
            </a:r>
            <a:r>
              <a:rPr lang="en-US" b="1" cap="all" dirty="0" smtClean="0">
                <a:solidFill>
                  <a:srgbClr val="FFFFFF"/>
                </a:solidFill>
                <a:cs typeface="Calibri"/>
              </a:rPr>
              <a:t>cost PER  cybercrime Victim up 50 PERCENT</a:t>
            </a:r>
          </a:p>
          <a:p>
            <a:pPr algn="ctr">
              <a:defRPr/>
            </a:pPr>
            <a:endParaRPr lang="en-US" sz="2400" b="1" dirty="0" smtClean="0">
              <a:solidFill>
                <a:srgbClr val="F8AC1A"/>
              </a:solidFill>
              <a:latin typeface="Calibri"/>
              <a:cs typeface="Calibri"/>
            </a:endParaRPr>
          </a:p>
          <a:p>
            <a:pPr algn="ctr">
              <a:defRPr/>
            </a:pPr>
            <a:r>
              <a:rPr lang="en-US" sz="2400" b="1" dirty="0" smtClean="0">
                <a:solidFill>
                  <a:srgbClr val="F8AC1A"/>
                </a:solidFill>
                <a:latin typeface="Calibri"/>
                <a:cs typeface="Calibri"/>
              </a:rPr>
              <a:t>THE SCALE OF CONSUMER CYBERCRIME</a:t>
            </a:r>
          </a:p>
          <a:p>
            <a:pPr algn="ctr">
              <a:defRPr/>
            </a:pPr>
            <a:r>
              <a:rPr lang="en-US" b="1" cap="all" dirty="0" smtClean="0">
                <a:solidFill>
                  <a:srgbClr val="FFFFFF"/>
                </a:solidFill>
                <a:latin typeface="Calibri"/>
                <a:cs typeface="Calibri"/>
              </a:rPr>
              <a:t>1 MILLION+ VICTIMS DAILY</a:t>
            </a:r>
          </a:p>
          <a:p>
            <a:pPr algn="ctr">
              <a:defRPr/>
            </a:pPr>
            <a:endParaRPr lang="en-US" sz="2000" b="1" dirty="0" smtClean="0">
              <a:solidFill>
                <a:schemeClr val="tx1"/>
              </a:solidFill>
              <a:latin typeface="Calibri"/>
              <a:cs typeface="Calibri"/>
            </a:endParaRPr>
          </a:p>
          <a:p>
            <a:pPr algn="ctr">
              <a:defRPr/>
            </a:pPr>
            <a:r>
              <a:rPr lang="en-US" sz="2400" b="1" dirty="0" smtClean="0">
                <a:solidFill>
                  <a:srgbClr val="F8AC1A"/>
                </a:solidFill>
                <a:latin typeface="Calibri"/>
                <a:cs typeface="Calibri"/>
              </a:rPr>
              <a:t>CREATING PERFECT STORM AS LINES BLUR BETWEEN WORK/PLAY</a:t>
            </a:r>
            <a:endParaRPr lang="en-US" sz="2400" b="1" dirty="0">
              <a:solidFill>
                <a:srgbClr val="F8AC1A"/>
              </a:solidFill>
              <a:latin typeface="Calibri"/>
              <a:cs typeface="Calibri"/>
            </a:endParaRPr>
          </a:p>
          <a:p>
            <a:pPr lvl="0" algn="ctr">
              <a:defRPr/>
            </a:pPr>
            <a:r>
              <a:rPr lang="en-US" b="1" cap="all" dirty="0" smtClean="0">
                <a:solidFill>
                  <a:srgbClr val="FFFFFF"/>
                </a:solidFill>
                <a:latin typeface="Calibri"/>
                <a:cs typeface="Calibri"/>
              </a:rPr>
              <a:t>49% </a:t>
            </a:r>
            <a:r>
              <a:rPr lang="en-US" b="1" cap="all" dirty="0">
                <a:solidFill>
                  <a:srgbClr val="FFFFFF"/>
                </a:solidFill>
                <a:latin typeface="Calibri"/>
                <a:cs typeface="Calibri"/>
              </a:rPr>
              <a:t>USE THEIR PERSONAL DEVICE FOR WORK AND PLAY </a:t>
            </a:r>
          </a:p>
          <a:p>
            <a:pPr lvl="0" algn="ctr">
              <a:defRPr/>
            </a:pPr>
            <a:r>
              <a:rPr lang="en-US" b="1" cap="all" dirty="0" smtClean="0">
                <a:solidFill>
                  <a:srgbClr val="FFFFFF"/>
                </a:solidFill>
                <a:latin typeface="Calibri"/>
                <a:cs typeface="Calibri"/>
              </a:rPr>
              <a:t>AROUND One-in-</a:t>
            </a:r>
            <a:r>
              <a:rPr lang="en-US" b="1" cap="all" dirty="0" err="1" smtClean="0">
                <a:solidFill>
                  <a:srgbClr val="FFFFFF"/>
                </a:solidFill>
                <a:latin typeface="Calibri"/>
                <a:cs typeface="Calibri"/>
              </a:rPr>
              <a:t>fIVE</a:t>
            </a:r>
            <a:r>
              <a:rPr lang="en-US" b="1" cap="all" dirty="0" smtClean="0">
                <a:solidFill>
                  <a:srgbClr val="FFFFFF"/>
                </a:solidFill>
                <a:latin typeface="Calibri"/>
                <a:cs typeface="Calibri"/>
              </a:rPr>
              <a:t> </a:t>
            </a:r>
            <a:r>
              <a:rPr lang="en-US" b="1" cap="all" dirty="0">
                <a:solidFill>
                  <a:srgbClr val="FFFFFF"/>
                </a:solidFill>
                <a:latin typeface="Calibri"/>
                <a:cs typeface="Calibri"/>
              </a:rPr>
              <a:t>SHARE WORK RELATED INFORMATION WITH FRIENDS AND FAMILY</a:t>
            </a:r>
          </a:p>
          <a:p>
            <a:pPr algn="ctr">
              <a:defRPr/>
            </a:pPr>
            <a:r>
              <a:rPr lang="en-US" sz="2400" b="1" cap="all" dirty="0" smtClean="0">
                <a:solidFill>
                  <a:srgbClr val="FFFFFF"/>
                </a:solidFill>
                <a:latin typeface="Calibri"/>
                <a:cs typeface="Calibri"/>
              </a:rPr>
              <a:t> </a:t>
            </a:r>
            <a:endParaRPr lang="en-US" sz="2100" b="1" dirty="0" smtClean="0">
              <a:solidFill>
                <a:srgbClr val="FFFFFF"/>
              </a:solidFill>
              <a:latin typeface="Calibri"/>
              <a:cs typeface="Calibri"/>
            </a:endParaRPr>
          </a:p>
          <a:p>
            <a:pPr>
              <a:defRPr/>
            </a:pPr>
            <a:endParaRPr lang="en-US" sz="2100" b="1" dirty="0" smtClean="0">
              <a:solidFill>
                <a:srgbClr val="FFFFFF"/>
              </a:solidFill>
              <a:latin typeface="Calibri"/>
              <a:cs typeface="Calibri"/>
            </a:endParaRPr>
          </a:p>
          <a:p>
            <a:pPr>
              <a:defRPr/>
            </a:pPr>
            <a:r>
              <a:rPr lang="en-US" sz="2100" b="1" dirty="0">
                <a:solidFill>
                  <a:srgbClr val="FFFFFF"/>
                </a:solidFill>
                <a:latin typeface="Calibri"/>
                <a:cs typeface="Calibri"/>
              </a:rPr>
              <a:t> </a:t>
            </a:r>
          </a:p>
          <a:p>
            <a:pPr>
              <a:spcAft>
                <a:spcPts val="600"/>
              </a:spcAft>
              <a:defRPr/>
            </a:pPr>
            <a:r>
              <a:rPr lang="en-GB" sz="2100" b="1" dirty="0">
                <a:solidFill>
                  <a:srgbClr val="FFFFFF"/>
                </a:solidFill>
                <a:latin typeface="Calibri"/>
                <a:cs typeface="Calibri"/>
              </a:rPr>
              <a:t> </a:t>
            </a:r>
            <a:endParaRPr lang="en-US" sz="2100" b="1" dirty="0">
              <a:solidFill>
                <a:srgbClr val="FFFFFF"/>
              </a:solidFill>
              <a:latin typeface="Calibri"/>
              <a:cs typeface="Calibri"/>
            </a:endParaRPr>
          </a:p>
          <a:p>
            <a:pPr>
              <a:defRPr/>
            </a:pPr>
            <a:endParaRPr lang="en-US" sz="2100" b="1" dirty="0">
              <a:solidFill>
                <a:schemeClr val="bg1"/>
              </a:solidFill>
              <a:latin typeface="Calibri"/>
              <a:cs typeface="Calibri"/>
            </a:endParaRPr>
          </a:p>
        </p:txBody>
      </p:sp>
      <p:sp>
        <p:nvSpPr>
          <p:cNvPr id="5" name="TextBox 4"/>
          <p:cNvSpPr txBox="1"/>
          <p:nvPr/>
        </p:nvSpPr>
        <p:spPr>
          <a:xfrm>
            <a:off x="-1" y="92351"/>
            <a:ext cx="9144000" cy="492443"/>
          </a:xfrm>
          <a:prstGeom prst="rect">
            <a:avLst/>
          </a:prstGeom>
          <a:noFill/>
        </p:spPr>
        <p:txBody>
          <a:bodyPr wrap="square" rtlCol="0">
            <a:spAutoFit/>
          </a:bodyPr>
          <a:lstStyle/>
          <a:p>
            <a:pPr algn="ctr"/>
            <a:r>
              <a:rPr lang="en-US" sz="2600" b="1" cap="small" dirty="0" smtClean="0">
                <a:latin typeface="Calibri"/>
                <a:cs typeface="Calibri"/>
              </a:rPr>
              <a:t>KEY THEMES</a:t>
            </a:r>
            <a:endParaRPr lang="en-US" sz="2600" b="1" cap="small" dirty="0">
              <a:latin typeface="Calibri"/>
              <a:cs typeface="Calibri"/>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orld-map-solo_2.jpg"/>
          <p:cNvPicPr>
            <a:picLocks noChangeAspect="1"/>
          </p:cNvPicPr>
          <p:nvPr/>
        </p:nvPicPr>
        <p:blipFill>
          <a:blip r:embed="rId3">
            <a:alphaModFix amt="31000"/>
          </a:blip>
          <a:srcRect l="5772" t="3142" r="5916" b="1862"/>
          <a:stretch>
            <a:fillRect/>
          </a:stretch>
        </p:blipFill>
        <p:spPr>
          <a:xfrm>
            <a:off x="0" y="-110463"/>
            <a:ext cx="9144000" cy="6858000"/>
          </a:xfrm>
          <a:prstGeom prst="rect">
            <a:avLst/>
          </a:prstGeom>
        </p:spPr>
      </p:pic>
      <p:sp>
        <p:nvSpPr>
          <p:cNvPr id="5" name="TextBox 4"/>
          <p:cNvSpPr txBox="1"/>
          <p:nvPr/>
        </p:nvSpPr>
        <p:spPr>
          <a:xfrm>
            <a:off x="481719" y="469837"/>
            <a:ext cx="8403879" cy="461665"/>
          </a:xfrm>
          <a:prstGeom prst="rect">
            <a:avLst/>
          </a:prstGeom>
          <a:noFill/>
        </p:spPr>
        <p:txBody>
          <a:bodyPr wrap="square" rtlCol="0">
            <a:spAutoFit/>
          </a:bodyPr>
          <a:lstStyle/>
          <a:p>
            <a:r>
              <a:rPr lang="en-US" sz="2400" b="1" cap="small" dirty="0" smtClean="0">
                <a:solidFill>
                  <a:srgbClr val="F8AC1A"/>
                </a:solidFill>
                <a:latin typeface="Calibri"/>
                <a:cs typeface="Calibri"/>
              </a:rPr>
              <a:t>SMARTPHONE/TABLET CONSUMERS LEAVING SECURITY BEHIND </a:t>
            </a:r>
            <a:endParaRPr lang="en-US" sz="2400" b="1" cap="small" dirty="0">
              <a:solidFill>
                <a:srgbClr val="F8AC1A"/>
              </a:solidFill>
              <a:latin typeface="Calibri"/>
              <a:cs typeface="Calibri"/>
            </a:endParaRPr>
          </a:p>
        </p:txBody>
      </p:sp>
      <p:sp>
        <p:nvSpPr>
          <p:cNvPr id="4" name="TextBox 3"/>
          <p:cNvSpPr txBox="1"/>
          <p:nvPr/>
        </p:nvSpPr>
        <p:spPr>
          <a:xfrm>
            <a:off x="448202" y="1272363"/>
            <a:ext cx="7798329" cy="1009507"/>
          </a:xfrm>
          <a:prstGeom prst="rect">
            <a:avLst/>
          </a:prstGeom>
          <a:noFill/>
        </p:spPr>
        <p:txBody>
          <a:bodyPr wrap="square" rtlCol="0">
            <a:spAutoFit/>
          </a:bodyPr>
          <a:lstStyle/>
          <a:p>
            <a:pPr>
              <a:lnSpc>
                <a:spcPct val="80000"/>
              </a:lnSpc>
            </a:pPr>
            <a:r>
              <a:rPr lang="en-GB" sz="2000" b="1" dirty="0" smtClean="0">
                <a:solidFill>
                  <a:srgbClr val="F8AC1A"/>
                </a:solidFill>
                <a:cs typeface="Calibri"/>
              </a:rPr>
              <a:t>NEARLY</a:t>
            </a:r>
            <a:r>
              <a:rPr lang="en-GB" sz="5400" b="1" dirty="0" smtClean="0">
                <a:latin typeface="Calibri"/>
                <a:cs typeface="Calibri"/>
              </a:rPr>
              <a:t> 1</a:t>
            </a:r>
            <a:r>
              <a:rPr lang="en-GB" sz="5400" b="1" dirty="0" smtClean="0">
                <a:solidFill>
                  <a:srgbClr val="F8AC1A"/>
                </a:solidFill>
                <a:latin typeface="Calibri"/>
                <a:cs typeface="Calibri"/>
              </a:rPr>
              <a:t>/</a:t>
            </a:r>
            <a:r>
              <a:rPr lang="en-GB" sz="5400" b="1" dirty="0">
                <a:latin typeface="Calibri"/>
                <a:cs typeface="Calibri"/>
              </a:rPr>
              <a:t>2</a:t>
            </a:r>
            <a:r>
              <a:rPr lang="en-GB" sz="3600" b="1" dirty="0" smtClean="0">
                <a:latin typeface="Calibri"/>
                <a:cs typeface="Calibri"/>
              </a:rPr>
              <a:t> </a:t>
            </a:r>
            <a:r>
              <a:rPr lang="en-GB" sz="2000" b="1" dirty="0" smtClean="0">
                <a:solidFill>
                  <a:srgbClr val="F8AC1A"/>
                </a:solidFill>
                <a:cs typeface="Calibri"/>
              </a:rPr>
              <a:t>SMARTPHONE/TABLET USERS SLEEP WITH THEIR PHONES WITHIN ARMS’ REACH</a:t>
            </a:r>
            <a:endParaRPr lang="en-GB" sz="2000" b="1" dirty="0">
              <a:solidFill>
                <a:srgbClr val="F8AC1A"/>
              </a:solidFill>
              <a:cs typeface="Calibri"/>
            </a:endParaRPr>
          </a:p>
        </p:txBody>
      </p:sp>
      <p:sp>
        <p:nvSpPr>
          <p:cNvPr id="16" name="Content Placeholder 2"/>
          <p:cNvSpPr txBox="1">
            <a:spLocks/>
          </p:cNvSpPr>
          <p:nvPr/>
        </p:nvSpPr>
        <p:spPr>
          <a:xfrm>
            <a:off x="1262105" y="3975252"/>
            <a:ext cx="6469501" cy="1631532"/>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1" dirty="0" smtClean="0">
                <a:solidFill>
                  <a:srgbClr val="F8AC1A"/>
                </a:solidFill>
                <a:latin typeface="Calibri"/>
                <a:cs typeface="Calibri"/>
              </a:rPr>
              <a:t>ONLY</a:t>
            </a:r>
            <a:r>
              <a:rPr lang="en-GB" sz="2400" b="1" dirty="0" smtClean="0">
                <a:solidFill>
                  <a:srgbClr val="F8AC1A"/>
                </a:solidFill>
                <a:latin typeface="Calibri"/>
                <a:cs typeface="Calibri"/>
              </a:rPr>
              <a:t> </a:t>
            </a:r>
            <a:r>
              <a:rPr lang="en-GB" sz="5400" b="1" dirty="0" smtClean="0">
                <a:latin typeface="Calibri"/>
                <a:cs typeface="Calibri"/>
              </a:rPr>
              <a:t>26</a:t>
            </a:r>
            <a:r>
              <a:rPr lang="en-GB" sz="4800" b="1" dirty="0" smtClean="0">
                <a:solidFill>
                  <a:schemeClr val="tx1">
                    <a:lumMod val="65000"/>
                  </a:schemeClr>
                </a:solidFill>
                <a:latin typeface="Calibri"/>
                <a:cs typeface="Calibri"/>
              </a:rPr>
              <a:t>%</a:t>
            </a:r>
            <a:r>
              <a:rPr lang="en-GB" sz="5400" b="1" dirty="0" smtClean="0">
                <a:solidFill>
                  <a:srgbClr val="FF0000"/>
                </a:solidFill>
                <a:latin typeface="Calibri"/>
                <a:cs typeface="Calibri"/>
              </a:rPr>
              <a:t> </a:t>
            </a:r>
            <a:r>
              <a:rPr lang="en-GB" sz="2000" b="1" dirty="0" smtClean="0">
                <a:solidFill>
                  <a:srgbClr val="F8AC1A"/>
                </a:solidFill>
                <a:cs typeface="Calibri"/>
              </a:rPr>
              <a:t>OF SMARTPHONE USERS HAVE </a:t>
            </a:r>
            <a:r>
              <a:rPr lang="en-GB" sz="2000" b="1" dirty="0" smtClean="0">
                <a:solidFill>
                  <a:srgbClr val="F8AC1A"/>
                </a:solidFill>
                <a:latin typeface="Calibri"/>
                <a:cs typeface="Calibri"/>
              </a:rPr>
              <a:t>MOBILE SECURITY SOFTWARE  WITH ADVANCED PROTECTION</a:t>
            </a:r>
            <a:endParaRPr lang="en-GB" sz="2000" b="1" dirty="0">
              <a:solidFill>
                <a:srgbClr val="F8AC1A"/>
              </a:solidFill>
              <a:latin typeface="Calibri"/>
              <a:cs typeface="Calibri"/>
            </a:endParaRPr>
          </a:p>
        </p:txBody>
      </p:sp>
      <p:pic>
        <p:nvPicPr>
          <p:cNvPr id="17" name="Picture 16" descr="LockOp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1606" y="3765819"/>
            <a:ext cx="1029852" cy="1212955"/>
          </a:xfrm>
          <a:prstGeom prst="rect">
            <a:avLst/>
          </a:prstGeom>
        </p:spPr>
      </p:pic>
      <p:sp>
        <p:nvSpPr>
          <p:cNvPr id="14" name="Content Placeholder 2"/>
          <p:cNvSpPr txBox="1">
            <a:spLocks/>
          </p:cNvSpPr>
          <p:nvPr/>
        </p:nvSpPr>
        <p:spPr>
          <a:xfrm>
            <a:off x="2855935" y="5369829"/>
            <a:ext cx="6288066" cy="121682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5800" b="1" dirty="0" smtClean="0"/>
              <a:t>57</a:t>
            </a:r>
            <a:r>
              <a:rPr lang="en-GB" sz="5200" b="1" dirty="0" smtClean="0">
                <a:solidFill>
                  <a:schemeClr val="tx1">
                    <a:lumMod val="65000"/>
                  </a:schemeClr>
                </a:solidFill>
              </a:rPr>
              <a:t>%</a:t>
            </a:r>
            <a:r>
              <a:rPr lang="en-GB" b="1" dirty="0" smtClean="0"/>
              <a:t> </a:t>
            </a:r>
            <a:r>
              <a:rPr lang="en-GB" sz="2200" b="1" dirty="0" smtClean="0">
                <a:solidFill>
                  <a:srgbClr val="F8AC1A"/>
                </a:solidFill>
              </a:rPr>
              <a:t>AREN’T </a:t>
            </a:r>
            <a:r>
              <a:rPr lang="en-GB" sz="2200" b="1" dirty="0">
                <a:solidFill>
                  <a:srgbClr val="F8AC1A"/>
                </a:solidFill>
              </a:rPr>
              <a:t>AWARE </a:t>
            </a:r>
            <a:r>
              <a:rPr lang="en-GB" sz="2200" b="1" dirty="0" smtClean="0"/>
              <a:t/>
            </a:r>
            <a:br>
              <a:rPr lang="en-GB" sz="2200" b="1" dirty="0" smtClean="0"/>
            </a:br>
            <a:r>
              <a:rPr lang="en-GB" sz="2200" b="1" dirty="0">
                <a:solidFill>
                  <a:srgbClr val="F8AC1A"/>
                </a:solidFill>
                <a:cs typeface="Calibri"/>
              </a:rPr>
              <a:t>THAT SECURITY SOLUTIONS FOR MOBILE DEVICES </a:t>
            </a:r>
            <a:r>
              <a:rPr lang="en-GB" sz="2200" b="1" dirty="0" smtClean="0">
                <a:solidFill>
                  <a:srgbClr val="F8AC1A"/>
                </a:solidFill>
                <a:cs typeface="Calibri"/>
              </a:rPr>
              <a:t>EXIST *</a:t>
            </a:r>
            <a:endParaRPr lang="en-GB" sz="2400" b="1" dirty="0">
              <a:solidFill>
                <a:srgbClr val="F8AC1A"/>
              </a:solidFill>
              <a:cs typeface="Calibri"/>
            </a:endParaRPr>
          </a:p>
        </p:txBody>
      </p:sp>
      <p:pic>
        <p:nvPicPr>
          <p:cNvPr id="18" name="Picture 17" descr="cellphone-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1519" y="5606784"/>
            <a:ext cx="376046" cy="654455"/>
          </a:xfrm>
          <a:prstGeom prst="rect">
            <a:avLst/>
          </a:prstGeom>
        </p:spPr>
      </p:pic>
      <p:pic>
        <p:nvPicPr>
          <p:cNvPr id="19" name="Picture 18" descr="cellphone-yellow.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622" y="5606784"/>
            <a:ext cx="377945" cy="657761"/>
          </a:xfrm>
          <a:prstGeom prst="rect">
            <a:avLst/>
          </a:prstGeom>
        </p:spPr>
      </p:pic>
      <p:pic>
        <p:nvPicPr>
          <p:cNvPr id="23" name="Picture 22" descr="cellphone-yellow.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913" y="5606784"/>
            <a:ext cx="377945" cy="657761"/>
          </a:xfrm>
          <a:prstGeom prst="rect">
            <a:avLst/>
          </a:prstGeom>
        </p:spPr>
      </p:pic>
      <p:pic>
        <p:nvPicPr>
          <p:cNvPr id="24" name="Picture 23" descr="cellphone-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6762" y="5606784"/>
            <a:ext cx="376046" cy="654455"/>
          </a:xfrm>
          <a:prstGeom prst="rect">
            <a:avLst/>
          </a:prstGeom>
        </p:spPr>
      </p:pic>
      <p:sp>
        <p:nvSpPr>
          <p:cNvPr id="15" name="Content Placeholder 2"/>
          <p:cNvSpPr txBox="1">
            <a:spLocks/>
          </p:cNvSpPr>
          <p:nvPr/>
        </p:nvSpPr>
        <p:spPr>
          <a:xfrm>
            <a:off x="794870" y="2253176"/>
            <a:ext cx="7451662" cy="20231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None/>
            </a:pPr>
            <a:r>
              <a:rPr lang="en-GB" sz="2000" b="1" dirty="0" smtClean="0">
                <a:solidFill>
                  <a:srgbClr val="F8AC1A"/>
                </a:solidFill>
                <a:latin typeface="Calibri"/>
                <a:cs typeface="Calibri"/>
              </a:rPr>
              <a:t>NEARLY</a:t>
            </a:r>
            <a:r>
              <a:rPr lang="en-GB" sz="5400" b="1" dirty="0" smtClean="0">
                <a:solidFill>
                  <a:prstClr val="white"/>
                </a:solidFill>
                <a:latin typeface="Calibri"/>
                <a:cs typeface="Calibri"/>
              </a:rPr>
              <a:t> 1</a:t>
            </a:r>
            <a:r>
              <a:rPr lang="en-GB" sz="5400" b="1" dirty="0" smtClean="0">
                <a:solidFill>
                  <a:srgbClr val="F8AC1A"/>
                </a:solidFill>
                <a:latin typeface="Calibri"/>
                <a:cs typeface="Calibri"/>
              </a:rPr>
              <a:t>/</a:t>
            </a:r>
            <a:r>
              <a:rPr lang="en-GB" sz="5400" b="1" dirty="0" smtClean="0">
                <a:latin typeface="Calibri"/>
                <a:cs typeface="Calibri"/>
              </a:rPr>
              <a:t>2</a:t>
            </a:r>
            <a:r>
              <a:rPr lang="en-GB" sz="5400" b="1" dirty="0" smtClean="0">
                <a:solidFill>
                  <a:srgbClr val="F8AC1A"/>
                </a:solidFill>
                <a:latin typeface="Calibri"/>
                <a:cs typeface="Calibri"/>
              </a:rPr>
              <a:t> </a:t>
            </a:r>
            <a:r>
              <a:rPr lang="en-GB" sz="2000" b="1" dirty="0" smtClean="0">
                <a:solidFill>
                  <a:srgbClr val="F8AC1A"/>
                </a:solidFill>
                <a:latin typeface="Calibri"/>
                <a:cs typeface="Calibri"/>
              </a:rPr>
              <a:t>DON’T USE BASIC PRECAUTIONS SUCH AS PASSWORDS,</a:t>
            </a:r>
            <a:r>
              <a:rPr lang="en-GB" sz="2000" b="1" dirty="0">
                <a:solidFill>
                  <a:srgbClr val="F8AC1A"/>
                </a:solidFill>
                <a:latin typeface="Calibri"/>
                <a:cs typeface="Calibri"/>
              </a:rPr>
              <a:t> </a:t>
            </a:r>
            <a:r>
              <a:rPr lang="en-GB" sz="2000" b="1" dirty="0" smtClean="0">
                <a:solidFill>
                  <a:srgbClr val="F8AC1A"/>
                </a:solidFill>
                <a:latin typeface="Calibri"/>
                <a:cs typeface="Calibri"/>
              </a:rPr>
              <a:t>SECURITY SOFTWARE OR BACK UP FILES FOR </a:t>
            </a:r>
            <a:r>
              <a:rPr lang="en-GB" sz="2000" b="1" dirty="0">
                <a:solidFill>
                  <a:srgbClr val="F8AC1A"/>
                </a:solidFill>
                <a:latin typeface="Calibri"/>
                <a:cs typeface="Calibri"/>
              </a:rPr>
              <a:t>THEIR </a:t>
            </a:r>
          </a:p>
          <a:p>
            <a:pPr marL="0" lvl="0" indent="0">
              <a:spcBef>
                <a:spcPts val="0"/>
              </a:spcBef>
              <a:spcAft>
                <a:spcPts val="1200"/>
              </a:spcAft>
              <a:buNone/>
            </a:pPr>
            <a:r>
              <a:rPr lang="en-GB" sz="2000" b="1" dirty="0" smtClean="0">
                <a:solidFill>
                  <a:srgbClr val="F8AC1A"/>
                </a:solidFill>
                <a:latin typeface="Calibri"/>
                <a:cs typeface="Calibri"/>
              </a:rPr>
              <a:t>MOBILE DEVICE *</a:t>
            </a:r>
            <a:endParaRPr lang="en-GB" sz="2000" b="1" dirty="0">
              <a:solidFill>
                <a:srgbClr val="F8AC1A"/>
              </a:solidFill>
              <a:latin typeface="Calibri"/>
              <a:cs typeface="Calibri"/>
            </a:endParaRPr>
          </a:p>
        </p:txBody>
      </p:sp>
      <p:sp>
        <p:nvSpPr>
          <p:cNvPr id="21" name="Rectangle 20"/>
          <p:cNvSpPr/>
          <p:nvPr/>
        </p:nvSpPr>
        <p:spPr>
          <a:xfrm>
            <a:off x="2756521" y="6586657"/>
            <a:ext cx="6226606" cy="215444"/>
          </a:xfrm>
          <a:prstGeom prst="rect">
            <a:avLst/>
          </a:prstGeom>
        </p:spPr>
        <p:txBody>
          <a:bodyPr wrap="square">
            <a:spAutoFit/>
          </a:bodyPr>
          <a:lstStyle/>
          <a:p>
            <a:pPr algn="r"/>
            <a:r>
              <a:rPr lang="en-GB" sz="800" b="1" dirty="0" smtClean="0"/>
              <a:t>*AMONG MOBILE DEVICE USERS</a:t>
            </a:r>
            <a:endParaRPr lang="en-GB" sz="800" dirty="0"/>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3132" y="5604014"/>
            <a:ext cx="3810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World-map-solo_2.jpg"/>
          <p:cNvPicPr>
            <a:picLocks noChangeAspect="1"/>
          </p:cNvPicPr>
          <p:nvPr/>
        </p:nvPicPr>
        <p:blipFill>
          <a:blip r:embed="rId3">
            <a:alphaModFix amt="31000"/>
          </a:blip>
          <a:srcRect l="5772" t="3142" r="5916" b="1862"/>
          <a:stretch>
            <a:fillRect/>
          </a:stretch>
        </p:blipFill>
        <p:spPr>
          <a:xfrm>
            <a:off x="0" y="0"/>
            <a:ext cx="9144000" cy="6858000"/>
          </a:xfrm>
          <a:prstGeom prst="rect">
            <a:avLst/>
          </a:prstGeom>
        </p:spPr>
      </p:pic>
      <p:sp>
        <p:nvSpPr>
          <p:cNvPr id="4" name="TextBox 3"/>
          <p:cNvSpPr txBox="1"/>
          <p:nvPr/>
        </p:nvSpPr>
        <p:spPr>
          <a:xfrm>
            <a:off x="567049" y="660698"/>
            <a:ext cx="8576951" cy="461665"/>
          </a:xfrm>
          <a:prstGeom prst="rect">
            <a:avLst/>
          </a:prstGeom>
          <a:noFill/>
        </p:spPr>
        <p:txBody>
          <a:bodyPr wrap="square" rtlCol="0">
            <a:spAutoFit/>
          </a:bodyPr>
          <a:lstStyle/>
          <a:p>
            <a:pPr>
              <a:defRPr/>
            </a:pPr>
            <a:r>
              <a:rPr lang="en-GB" sz="2400" b="1" cap="small" dirty="0">
                <a:solidFill>
                  <a:srgbClr val="F8AC1A"/>
                </a:solidFill>
                <a:latin typeface="Calibri"/>
                <a:cs typeface="Calibri"/>
              </a:rPr>
              <a:t>CONSUMERS’ SECURITY </a:t>
            </a:r>
            <a:r>
              <a:rPr lang="en-GB" sz="2400" b="1" cap="small" dirty="0" smtClean="0">
                <a:solidFill>
                  <a:srgbClr val="F8AC1A"/>
                </a:solidFill>
                <a:latin typeface="Calibri"/>
                <a:cs typeface="Calibri"/>
              </a:rPr>
              <a:t>IQ – high on pc, low on mobile</a:t>
            </a:r>
          </a:p>
        </p:txBody>
      </p:sp>
      <p:sp>
        <p:nvSpPr>
          <p:cNvPr id="6" name="Rectangle 5"/>
          <p:cNvSpPr/>
          <p:nvPr/>
        </p:nvSpPr>
        <p:spPr>
          <a:xfrm>
            <a:off x="3230201" y="2204720"/>
            <a:ext cx="2099298" cy="1015663"/>
          </a:xfrm>
          <a:prstGeom prst="rect">
            <a:avLst/>
          </a:prstGeom>
        </p:spPr>
        <p:txBody>
          <a:bodyPr wrap="square">
            <a:spAutoFit/>
          </a:bodyPr>
          <a:lstStyle/>
          <a:p>
            <a:r>
              <a:rPr lang="en-US" sz="6000" b="1" dirty="0" smtClean="0">
                <a:solidFill>
                  <a:srgbClr val="FFC000"/>
                </a:solidFill>
                <a:latin typeface="Calibri"/>
                <a:cs typeface="Calibri"/>
              </a:rPr>
              <a:t>72</a:t>
            </a:r>
            <a:r>
              <a:rPr lang="en-US" sz="4800" b="1" dirty="0" smtClean="0">
                <a:solidFill>
                  <a:srgbClr val="FFC000"/>
                </a:solidFill>
                <a:latin typeface="Calibri"/>
                <a:cs typeface="Calibri"/>
              </a:rPr>
              <a:t>%</a:t>
            </a:r>
            <a:endParaRPr lang="en-US" sz="1400" cap="all" dirty="0">
              <a:solidFill>
                <a:srgbClr val="FFC000"/>
              </a:solidFill>
              <a:latin typeface="Calibri"/>
              <a:cs typeface="Calibri"/>
            </a:endParaRPr>
          </a:p>
        </p:txBody>
      </p:sp>
      <p:sp>
        <p:nvSpPr>
          <p:cNvPr id="7" name="Rectangle 6"/>
          <p:cNvSpPr/>
          <p:nvPr/>
        </p:nvSpPr>
        <p:spPr>
          <a:xfrm>
            <a:off x="839465" y="2204720"/>
            <a:ext cx="2776414" cy="1261884"/>
          </a:xfrm>
          <a:prstGeom prst="rect">
            <a:avLst/>
          </a:prstGeom>
        </p:spPr>
        <p:txBody>
          <a:bodyPr wrap="square">
            <a:spAutoFit/>
          </a:bodyPr>
          <a:lstStyle/>
          <a:p>
            <a:r>
              <a:rPr lang="en-US" sz="6000" b="1" dirty="0" smtClean="0">
                <a:solidFill>
                  <a:srgbClr val="FFC000"/>
                </a:solidFill>
                <a:latin typeface="Calibri"/>
                <a:cs typeface="Calibri"/>
              </a:rPr>
              <a:t>90</a:t>
            </a:r>
            <a:r>
              <a:rPr lang="en-US" sz="4800" b="1" dirty="0" smtClean="0">
                <a:solidFill>
                  <a:srgbClr val="FFC000"/>
                </a:solidFill>
                <a:latin typeface="Calibri"/>
                <a:cs typeface="Calibri"/>
              </a:rPr>
              <a:t>%</a:t>
            </a:r>
            <a:r>
              <a:rPr lang="en-US" sz="4400" dirty="0" smtClean="0">
                <a:solidFill>
                  <a:srgbClr val="FFC000"/>
                </a:solidFill>
                <a:latin typeface="Calibri"/>
                <a:cs typeface="Calibri"/>
              </a:rPr>
              <a:t/>
            </a:r>
            <a:br>
              <a:rPr lang="en-US" sz="4400" dirty="0" smtClean="0">
                <a:solidFill>
                  <a:srgbClr val="FFC000"/>
                </a:solidFill>
                <a:latin typeface="Calibri"/>
                <a:cs typeface="Calibri"/>
              </a:rPr>
            </a:br>
            <a:endParaRPr lang="en-US" sz="1400" cap="all" dirty="0">
              <a:solidFill>
                <a:srgbClr val="FFC000"/>
              </a:solidFill>
              <a:latin typeface="Calibri"/>
              <a:cs typeface="Calibri"/>
            </a:endParaRPr>
          </a:p>
        </p:txBody>
      </p:sp>
      <p:sp>
        <p:nvSpPr>
          <p:cNvPr id="8" name="Rectangle 7"/>
          <p:cNvSpPr/>
          <p:nvPr/>
        </p:nvSpPr>
        <p:spPr>
          <a:xfrm>
            <a:off x="5543496" y="2211897"/>
            <a:ext cx="2827364" cy="1261884"/>
          </a:xfrm>
          <a:prstGeom prst="rect">
            <a:avLst/>
          </a:prstGeom>
        </p:spPr>
        <p:txBody>
          <a:bodyPr wrap="square">
            <a:spAutoFit/>
          </a:bodyPr>
          <a:lstStyle/>
          <a:p>
            <a:r>
              <a:rPr lang="en-US" sz="6000" b="1" dirty="0" smtClean="0">
                <a:solidFill>
                  <a:srgbClr val="FFC000"/>
                </a:solidFill>
                <a:latin typeface="Calibri"/>
                <a:cs typeface="Calibri"/>
              </a:rPr>
              <a:t>78</a:t>
            </a:r>
            <a:r>
              <a:rPr lang="en-US" sz="4800" b="1" dirty="0" smtClean="0">
                <a:solidFill>
                  <a:srgbClr val="FFC000"/>
                </a:solidFill>
                <a:latin typeface="Calibri"/>
                <a:cs typeface="Calibri"/>
              </a:rPr>
              <a:t>%</a:t>
            </a:r>
            <a:r>
              <a:rPr lang="en-US" sz="4400" dirty="0" smtClean="0">
                <a:solidFill>
                  <a:srgbClr val="FFC000"/>
                </a:solidFill>
                <a:latin typeface="Calibri"/>
                <a:cs typeface="Calibri"/>
              </a:rPr>
              <a:t/>
            </a:r>
            <a:br>
              <a:rPr lang="en-US" sz="4400" dirty="0" smtClean="0">
                <a:solidFill>
                  <a:srgbClr val="FFC000"/>
                </a:solidFill>
                <a:latin typeface="Calibri"/>
                <a:cs typeface="Calibri"/>
              </a:rPr>
            </a:br>
            <a:endParaRPr lang="en-US" sz="1400" cap="all" dirty="0">
              <a:solidFill>
                <a:srgbClr val="FFC000"/>
              </a:solidFill>
              <a:latin typeface="Calibri"/>
              <a:cs typeface="Calibri"/>
            </a:endParaRPr>
          </a:p>
        </p:txBody>
      </p:sp>
      <p:grpSp>
        <p:nvGrpSpPr>
          <p:cNvPr id="10" name="Group 9"/>
          <p:cNvGrpSpPr/>
          <p:nvPr/>
        </p:nvGrpSpPr>
        <p:grpSpPr>
          <a:xfrm>
            <a:off x="7521893" y="2016691"/>
            <a:ext cx="1001673" cy="1180378"/>
            <a:chOff x="7476195" y="2016691"/>
            <a:chExt cx="1001673" cy="1180378"/>
          </a:xfrm>
        </p:grpSpPr>
        <p:pic>
          <p:nvPicPr>
            <p:cNvPr id="5" name="Picture 4" descr="Page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195" y="2016691"/>
              <a:ext cx="894665" cy="1180378"/>
            </a:xfrm>
            <a:prstGeom prst="rect">
              <a:avLst/>
            </a:prstGeom>
          </p:spPr>
        </p:pic>
        <p:sp>
          <p:nvSpPr>
            <p:cNvPr id="18" name="Rectangle 17"/>
            <p:cNvSpPr/>
            <p:nvPr/>
          </p:nvSpPr>
          <p:spPr>
            <a:xfrm>
              <a:off x="7526760" y="2450941"/>
              <a:ext cx="951108" cy="253916"/>
            </a:xfrm>
            <a:prstGeom prst="rect">
              <a:avLst/>
            </a:prstGeom>
          </p:spPr>
          <p:txBody>
            <a:bodyPr wrap="square">
              <a:spAutoFit/>
            </a:bodyPr>
            <a:lstStyle/>
            <a:p>
              <a:r>
                <a:rPr lang="en-GB" sz="1050" b="1" cap="all" dirty="0" smtClean="0">
                  <a:solidFill>
                    <a:srgbClr val="FFFFFF"/>
                  </a:solidFill>
                  <a:cs typeface="Calibri"/>
                </a:rPr>
                <a:t>GOOD JOB!</a:t>
              </a:r>
              <a:endParaRPr lang="en-US" sz="1050" b="1" dirty="0">
                <a:solidFill>
                  <a:srgbClr val="FFFFFF"/>
                </a:solidFill>
              </a:endParaRPr>
            </a:p>
          </p:txBody>
        </p:sp>
        <p:pic>
          <p:nvPicPr>
            <p:cNvPr id="19" name="Picture 18"/>
            <p:cNvPicPr>
              <a:picLocks noChangeAspect="1"/>
            </p:cNvPicPr>
            <p:nvPr/>
          </p:nvPicPr>
          <p:blipFill>
            <a:blip r:embed="rId5"/>
            <a:stretch>
              <a:fillRect/>
            </a:stretch>
          </p:blipFill>
          <p:spPr>
            <a:xfrm>
              <a:off x="7695607" y="2665077"/>
              <a:ext cx="438712" cy="339648"/>
            </a:xfrm>
            <a:prstGeom prst="rect">
              <a:avLst/>
            </a:prstGeom>
          </p:spPr>
        </p:pic>
      </p:grpSp>
      <p:sp>
        <p:nvSpPr>
          <p:cNvPr id="12" name="Rectangle 11"/>
          <p:cNvSpPr/>
          <p:nvPr/>
        </p:nvSpPr>
        <p:spPr>
          <a:xfrm>
            <a:off x="839465" y="5370190"/>
            <a:ext cx="2538826" cy="1015663"/>
          </a:xfrm>
          <a:prstGeom prst="rect">
            <a:avLst/>
          </a:prstGeom>
        </p:spPr>
        <p:txBody>
          <a:bodyPr wrap="square">
            <a:spAutoFit/>
          </a:bodyPr>
          <a:lstStyle/>
          <a:p>
            <a:r>
              <a:rPr lang="en-US" sz="6000" b="1" dirty="0" smtClean="0">
                <a:solidFill>
                  <a:srgbClr val="FF0000"/>
                </a:solidFill>
                <a:latin typeface="Calibri"/>
                <a:cs typeface="Calibri"/>
              </a:rPr>
              <a:t>56</a:t>
            </a:r>
            <a:r>
              <a:rPr lang="en-US" sz="4800" b="1" dirty="0" smtClean="0">
                <a:solidFill>
                  <a:srgbClr val="FF0000"/>
                </a:solidFill>
                <a:latin typeface="Calibri"/>
                <a:cs typeface="Calibri"/>
              </a:rPr>
              <a:t>%</a:t>
            </a:r>
          </a:p>
        </p:txBody>
      </p:sp>
      <p:sp>
        <p:nvSpPr>
          <p:cNvPr id="13" name="Rectangle 12"/>
          <p:cNvSpPr/>
          <p:nvPr/>
        </p:nvSpPr>
        <p:spPr>
          <a:xfrm>
            <a:off x="5472879" y="5361336"/>
            <a:ext cx="2099298" cy="1015663"/>
          </a:xfrm>
          <a:prstGeom prst="rect">
            <a:avLst/>
          </a:prstGeom>
        </p:spPr>
        <p:txBody>
          <a:bodyPr wrap="square">
            <a:spAutoFit/>
          </a:bodyPr>
          <a:lstStyle/>
          <a:p>
            <a:r>
              <a:rPr lang="en-US" sz="6000" b="1" dirty="0" smtClean="0">
                <a:solidFill>
                  <a:srgbClr val="FF0000"/>
                </a:solidFill>
                <a:latin typeface="Calibri"/>
                <a:cs typeface="Calibri"/>
              </a:rPr>
              <a:t>48</a:t>
            </a:r>
            <a:r>
              <a:rPr lang="en-US" sz="4800" b="1" dirty="0" smtClean="0">
                <a:solidFill>
                  <a:srgbClr val="FF0000"/>
                </a:solidFill>
                <a:latin typeface="Calibri"/>
                <a:cs typeface="Calibri"/>
              </a:rPr>
              <a:t>%</a:t>
            </a:r>
          </a:p>
        </p:txBody>
      </p:sp>
      <p:sp>
        <p:nvSpPr>
          <p:cNvPr id="14" name="Rectangle 13"/>
          <p:cNvSpPr/>
          <p:nvPr/>
        </p:nvSpPr>
        <p:spPr>
          <a:xfrm>
            <a:off x="3280305" y="5386141"/>
            <a:ext cx="2099298" cy="1231106"/>
          </a:xfrm>
          <a:prstGeom prst="rect">
            <a:avLst/>
          </a:prstGeom>
        </p:spPr>
        <p:txBody>
          <a:bodyPr wrap="square">
            <a:spAutoFit/>
          </a:bodyPr>
          <a:lstStyle/>
          <a:p>
            <a:r>
              <a:rPr lang="en-US" sz="6000" b="1" dirty="0">
                <a:solidFill>
                  <a:srgbClr val="FF0000"/>
                </a:solidFill>
                <a:latin typeface="Calibri"/>
                <a:cs typeface="Calibri"/>
              </a:rPr>
              <a:t>3</a:t>
            </a:r>
            <a:r>
              <a:rPr lang="en-US" sz="6000" b="1" dirty="0" smtClean="0">
                <a:solidFill>
                  <a:srgbClr val="FF0000"/>
                </a:solidFill>
                <a:latin typeface="Calibri"/>
                <a:cs typeface="Calibri"/>
              </a:rPr>
              <a:t>3</a:t>
            </a:r>
            <a:r>
              <a:rPr lang="en-US" sz="4800" b="1" dirty="0" smtClean="0">
                <a:solidFill>
                  <a:srgbClr val="FF0000"/>
                </a:solidFill>
                <a:latin typeface="Calibri"/>
                <a:cs typeface="Calibri"/>
              </a:rPr>
              <a:t>%</a:t>
            </a:r>
          </a:p>
          <a:p>
            <a:endParaRPr lang="en-GB" sz="1400" cap="all" dirty="0" smtClean="0">
              <a:cs typeface="Calibri"/>
            </a:endParaRPr>
          </a:p>
        </p:txBody>
      </p:sp>
      <p:grpSp>
        <p:nvGrpSpPr>
          <p:cNvPr id="26" name="Group 25"/>
          <p:cNvGrpSpPr/>
          <p:nvPr/>
        </p:nvGrpSpPr>
        <p:grpSpPr>
          <a:xfrm>
            <a:off x="7521893" y="5260599"/>
            <a:ext cx="903231" cy="1180378"/>
            <a:chOff x="7467630" y="5260599"/>
            <a:chExt cx="903231" cy="1180378"/>
          </a:xfrm>
        </p:grpSpPr>
        <p:pic>
          <p:nvPicPr>
            <p:cNvPr id="31" name="Picture 30" descr="Page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30" y="5260599"/>
              <a:ext cx="894665" cy="1180378"/>
            </a:xfrm>
            <a:prstGeom prst="rect">
              <a:avLst/>
            </a:prstGeom>
          </p:spPr>
        </p:pic>
        <p:sp>
          <p:nvSpPr>
            <p:cNvPr id="17" name="Rectangle 16"/>
            <p:cNvSpPr/>
            <p:nvPr/>
          </p:nvSpPr>
          <p:spPr>
            <a:xfrm>
              <a:off x="7551919" y="5592169"/>
              <a:ext cx="818942" cy="415498"/>
            </a:xfrm>
            <a:prstGeom prst="rect">
              <a:avLst/>
            </a:prstGeom>
          </p:spPr>
          <p:txBody>
            <a:bodyPr wrap="square">
              <a:spAutoFit/>
            </a:bodyPr>
            <a:lstStyle/>
            <a:p>
              <a:r>
                <a:rPr lang="en-GB" sz="1050" b="1" cap="all" dirty="0" smtClean="0">
                  <a:solidFill>
                    <a:srgbClr val="FFFFFF"/>
                  </a:solidFill>
                  <a:cs typeface="Calibri"/>
                </a:rPr>
                <a:t>Needs work!</a:t>
              </a:r>
              <a:endParaRPr lang="en-US" sz="1050" b="1" dirty="0">
                <a:solidFill>
                  <a:srgbClr val="FFFFFF"/>
                </a:solidFill>
              </a:endParaRPr>
            </a:p>
          </p:txBody>
        </p:sp>
        <p:sp>
          <p:nvSpPr>
            <p:cNvPr id="2" name="Multiply 1"/>
            <p:cNvSpPr/>
            <p:nvPr/>
          </p:nvSpPr>
          <p:spPr>
            <a:xfrm>
              <a:off x="7662388" y="5878021"/>
              <a:ext cx="471931" cy="498978"/>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sp>
        <p:nvSpPr>
          <p:cNvPr id="3" name="TextBox 2"/>
          <p:cNvSpPr txBox="1"/>
          <p:nvPr/>
        </p:nvSpPr>
        <p:spPr>
          <a:xfrm>
            <a:off x="1075186" y="3181393"/>
            <a:ext cx="958361" cy="584775"/>
          </a:xfrm>
          <a:prstGeom prst="rect">
            <a:avLst/>
          </a:prstGeom>
          <a:noFill/>
        </p:spPr>
        <p:txBody>
          <a:bodyPr wrap="square" rtlCol="0">
            <a:spAutoFit/>
          </a:bodyPr>
          <a:lstStyle/>
          <a:p>
            <a:pPr algn="ctr"/>
            <a:r>
              <a:rPr lang="en-US" sz="3200" b="1" dirty="0" smtClean="0"/>
              <a:t>VS.</a:t>
            </a:r>
            <a:endParaRPr lang="en-US" sz="3200" b="1" dirty="0"/>
          </a:p>
        </p:txBody>
      </p:sp>
      <p:sp>
        <p:nvSpPr>
          <p:cNvPr id="21" name="TextBox 20"/>
          <p:cNvSpPr txBox="1"/>
          <p:nvPr/>
        </p:nvSpPr>
        <p:spPr>
          <a:xfrm>
            <a:off x="3561108" y="3212967"/>
            <a:ext cx="958361" cy="584775"/>
          </a:xfrm>
          <a:prstGeom prst="rect">
            <a:avLst/>
          </a:prstGeom>
          <a:noFill/>
        </p:spPr>
        <p:txBody>
          <a:bodyPr wrap="square" rtlCol="0">
            <a:spAutoFit/>
          </a:bodyPr>
          <a:lstStyle/>
          <a:p>
            <a:pPr algn="ctr"/>
            <a:r>
              <a:rPr lang="en-US" sz="3200" b="1" dirty="0" smtClean="0"/>
              <a:t>VS.</a:t>
            </a:r>
            <a:endParaRPr lang="en-US" sz="3200" b="1" dirty="0"/>
          </a:p>
        </p:txBody>
      </p:sp>
      <p:sp>
        <p:nvSpPr>
          <p:cNvPr id="22" name="TextBox 21"/>
          <p:cNvSpPr txBox="1"/>
          <p:nvPr/>
        </p:nvSpPr>
        <p:spPr>
          <a:xfrm>
            <a:off x="5822348" y="3228065"/>
            <a:ext cx="958361" cy="584775"/>
          </a:xfrm>
          <a:prstGeom prst="rect">
            <a:avLst/>
          </a:prstGeom>
          <a:noFill/>
        </p:spPr>
        <p:txBody>
          <a:bodyPr wrap="square" rtlCol="0">
            <a:spAutoFit/>
          </a:bodyPr>
          <a:lstStyle/>
          <a:p>
            <a:pPr algn="ctr"/>
            <a:r>
              <a:rPr lang="en-US" sz="3200" b="1" dirty="0" smtClean="0"/>
              <a:t>VS.</a:t>
            </a:r>
            <a:endParaRPr lang="en-US" sz="3200" b="1" dirty="0"/>
          </a:p>
        </p:txBody>
      </p:sp>
      <p:pic>
        <p:nvPicPr>
          <p:cNvPr id="20" name="Picture 19" descr="cellphone-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400" y="5611527"/>
            <a:ext cx="287649" cy="476236"/>
          </a:xfrm>
          <a:prstGeom prst="rect">
            <a:avLst/>
          </a:prstGeom>
        </p:spPr>
      </p:pic>
      <p:sp>
        <p:nvSpPr>
          <p:cNvPr id="23" name="TextBox 22"/>
          <p:cNvSpPr txBox="1"/>
          <p:nvPr/>
        </p:nvSpPr>
        <p:spPr>
          <a:xfrm>
            <a:off x="1075185" y="4861769"/>
            <a:ext cx="958361" cy="584775"/>
          </a:xfrm>
          <a:prstGeom prst="rect">
            <a:avLst/>
          </a:prstGeom>
          <a:noFill/>
        </p:spPr>
        <p:txBody>
          <a:bodyPr wrap="square" rtlCol="0">
            <a:spAutoFit/>
          </a:bodyPr>
          <a:lstStyle/>
          <a:p>
            <a:pPr algn="ctr"/>
            <a:r>
              <a:rPr lang="en-US" sz="3200" b="1" dirty="0" smtClean="0"/>
              <a:t>VS.</a:t>
            </a:r>
            <a:endParaRPr lang="en-US" sz="3200" b="1" dirty="0"/>
          </a:p>
        </p:txBody>
      </p:sp>
      <p:sp>
        <p:nvSpPr>
          <p:cNvPr id="24" name="TextBox 23"/>
          <p:cNvSpPr txBox="1"/>
          <p:nvPr/>
        </p:nvSpPr>
        <p:spPr>
          <a:xfrm>
            <a:off x="3561107" y="4893343"/>
            <a:ext cx="958361" cy="584775"/>
          </a:xfrm>
          <a:prstGeom prst="rect">
            <a:avLst/>
          </a:prstGeom>
          <a:noFill/>
        </p:spPr>
        <p:txBody>
          <a:bodyPr wrap="square" rtlCol="0">
            <a:spAutoFit/>
          </a:bodyPr>
          <a:lstStyle/>
          <a:p>
            <a:pPr algn="ctr"/>
            <a:r>
              <a:rPr lang="en-US" sz="3200" b="1" dirty="0" smtClean="0"/>
              <a:t>VS.</a:t>
            </a:r>
            <a:endParaRPr lang="en-US" sz="3200" b="1" dirty="0"/>
          </a:p>
        </p:txBody>
      </p:sp>
      <p:sp>
        <p:nvSpPr>
          <p:cNvPr id="25" name="TextBox 24"/>
          <p:cNvSpPr txBox="1"/>
          <p:nvPr/>
        </p:nvSpPr>
        <p:spPr>
          <a:xfrm>
            <a:off x="5822347" y="4908441"/>
            <a:ext cx="958361" cy="584775"/>
          </a:xfrm>
          <a:prstGeom prst="rect">
            <a:avLst/>
          </a:prstGeom>
          <a:noFill/>
        </p:spPr>
        <p:txBody>
          <a:bodyPr wrap="square" rtlCol="0">
            <a:spAutoFit/>
          </a:bodyPr>
          <a:lstStyle/>
          <a:p>
            <a:pPr algn="ctr"/>
            <a:r>
              <a:rPr lang="en-US" sz="3200" b="1" dirty="0" smtClean="0"/>
              <a:t>VS.</a:t>
            </a:r>
            <a:endParaRPr lang="en-US" sz="3200" b="1" dirty="0"/>
          </a:p>
        </p:txBody>
      </p:sp>
      <p:sp>
        <p:nvSpPr>
          <p:cNvPr id="27" name="Rectangle 26"/>
          <p:cNvSpPr/>
          <p:nvPr/>
        </p:nvSpPr>
        <p:spPr>
          <a:xfrm>
            <a:off x="839465" y="3834408"/>
            <a:ext cx="2776414" cy="1261884"/>
          </a:xfrm>
          <a:prstGeom prst="rect">
            <a:avLst/>
          </a:prstGeom>
        </p:spPr>
        <p:txBody>
          <a:bodyPr wrap="square">
            <a:spAutoFit/>
          </a:bodyPr>
          <a:lstStyle/>
          <a:p>
            <a:r>
              <a:rPr lang="en-US" sz="6000" b="1" dirty="0" smtClean="0">
                <a:solidFill>
                  <a:schemeClr val="accent6">
                    <a:lumMod val="60000"/>
                    <a:lumOff val="40000"/>
                  </a:schemeClr>
                </a:solidFill>
                <a:latin typeface="Calibri"/>
                <a:cs typeface="Calibri"/>
              </a:rPr>
              <a:t>60</a:t>
            </a:r>
            <a:r>
              <a:rPr lang="en-US" sz="4800" b="1" dirty="0" smtClean="0">
                <a:solidFill>
                  <a:schemeClr val="accent6">
                    <a:lumMod val="60000"/>
                    <a:lumOff val="40000"/>
                  </a:schemeClr>
                </a:solidFill>
                <a:latin typeface="Calibri"/>
                <a:cs typeface="Calibri"/>
              </a:rPr>
              <a:t>%</a:t>
            </a:r>
            <a:r>
              <a:rPr lang="en-US" sz="4400" dirty="0" smtClean="0">
                <a:solidFill>
                  <a:schemeClr val="accent6">
                    <a:lumMod val="60000"/>
                    <a:lumOff val="40000"/>
                  </a:schemeClr>
                </a:solidFill>
                <a:latin typeface="Calibri"/>
                <a:cs typeface="Calibri"/>
              </a:rPr>
              <a:t/>
            </a:r>
            <a:br>
              <a:rPr lang="en-US" sz="4400" dirty="0" smtClean="0">
                <a:solidFill>
                  <a:schemeClr val="accent6">
                    <a:lumMod val="60000"/>
                    <a:lumOff val="40000"/>
                  </a:schemeClr>
                </a:solidFill>
                <a:latin typeface="Calibri"/>
                <a:cs typeface="Calibri"/>
              </a:rPr>
            </a:br>
            <a:endParaRPr lang="en-US" sz="1400" cap="all" dirty="0">
              <a:solidFill>
                <a:schemeClr val="accent6">
                  <a:lumMod val="60000"/>
                  <a:lumOff val="40000"/>
                </a:schemeClr>
              </a:solidFill>
              <a:latin typeface="Calibri"/>
              <a:cs typeface="Calibri"/>
            </a:endParaRPr>
          </a:p>
        </p:txBody>
      </p:sp>
      <p:sp>
        <p:nvSpPr>
          <p:cNvPr id="28" name="Rectangle 27"/>
          <p:cNvSpPr/>
          <p:nvPr/>
        </p:nvSpPr>
        <p:spPr>
          <a:xfrm>
            <a:off x="3280305" y="3816272"/>
            <a:ext cx="2099298" cy="1015663"/>
          </a:xfrm>
          <a:prstGeom prst="rect">
            <a:avLst/>
          </a:prstGeom>
        </p:spPr>
        <p:txBody>
          <a:bodyPr wrap="square">
            <a:spAutoFit/>
          </a:bodyPr>
          <a:lstStyle/>
          <a:p>
            <a:r>
              <a:rPr lang="en-US" sz="6000" b="1" dirty="0" smtClean="0">
                <a:solidFill>
                  <a:schemeClr val="accent6">
                    <a:lumMod val="60000"/>
                    <a:lumOff val="40000"/>
                  </a:schemeClr>
                </a:solidFill>
                <a:latin typeface="Calibri"/>
                <a:cs typeface="Calibri"/>
              </a:rPr>
              <a:t>42</a:t>
            </a:r>
            <a:r>
              <a:rPr lang="en-US" sz="4800" b="1" dirty="0" smtClean="0">
                <a:solidFill>
                  <a:schemeClr val="accent6">
                    <a:lumMod val="60000"/>
                    <a:lumOff val="40000"/>
                  </a:schemeClr>
                </a:solidFill>
                <a:latin typeface="Calibri"/>
                <a:cs typeface="Calibri"/>
              </a:rPr>
              <a:t>%</a:t>
            </a:r>
            <a:endParaRPr lang="en-US" sz="1400" cap="all" dirty="0">
              <a:solidFill>
                <a:schemeClr val="accent6">
                  <a:lumMod val="60000"/>
                  <a:lumOff val="40000"/>
                </a:schemeClr>
              </a:solidFill>
              <a:latin typeface="Calibri"/>
              <a:cs typeface="Calibri"/>
            </a:endParaRPr>
          </a:p>
        </p:txBody>
      </p:sp>
      <p:sp>
        <p:nvSpPr>
          <p:cNvPr id="29" name="Rectangle 28"/>
          <p:cNvSpPr/>
          <p:nvPr/>
        </p:nvSpPr>
        <p:spPr>
          <a:xfrm>
            <a:off x="5532030" y="3797742"/>
            <a:ext cx="2099298" cy="1015663"/>
          </a:xfrm>
          <a:prstGeom prst="rect">
            <a:avLst/>
          </a:prstGeom>
        </p:spPr>
        <p:txBody>
          <a:bodyPr wrap="square">
            <a:spAutoFit/>
          </a:bodyPr>
          <a:lstStyle/>
          <a:p>
            <a:r>
              <a:rPr lang="en-US" sz="6000" b="1" dirty="0" smtClean="0">
                <a:solidFill>
                  <a:schemeClr val="accent6">
                    <a:lumMod val="60000"/>
                    <a:lumOff val="40000"/>
                  </a:schemeClr>
                </a:solidFill>
                <a:latin typeface="Calibri"/>
                <a:cs typeface="Calibri"/>
              </a:rPr>
              <a:t>53</a:t>
            </a:r>
            <a:r>
              <a:rPr lang="en-US" sz="4800" b="1" dirty="0" smtClean="0">
                <a:solidFill>
                  <a:schemeClr val="accent6">
                    <a:lumMod val="60000"/>
                    <a:lumOff val="40000"/>
                  </a:schemeClr>
                </a:solidFill>
                <a:latin typeface="Calibri"/>
                <a:cs typeface="Calibri"/>
              </a:rPr>
              <a:t>%</a:t>
            </a:r>
            <a:endParaRPr lang="en-US" sz="1400" cap="all" dirty="0">
              <a:solidFill>
                <a:schemeClr val="accent6">
                  <a:lumMod val="60000"/>
                  <a:lumOff val="40000"/>
                </a:schemeClr>
              </a:solidFill>
              <a:latin typeface="Calibri"/>
              <a:cs typeface="Calibri"/>
            </a:endParaRPr>
          </a:p>
        </p:txBody>
      </p:sp>
      <p:sp>
        <p:nvSpPr>
          <p:cNvPr id="9" name="Rectangle 8"/>
          <p:cNvSpPr/>
          <p:nvPr/>
        </p:nvSpPr>
        <p:spPr>
          <a:xfrm>
            <a:off x="629827" y="1447752"/>
            <a:ext cx="2079505" cy="738664"/>
          </a:xfrm>
          <a:prstGeom prst="rect">
            <a:avLst/>
          </a:prstGeom>
        </p:spPr>
        <p:txBody>
          <a:bodyPr wrap="square">
            <a:spAutoFit/>
          </a:bodyPr>
          <a:lstStyle/>
          <a:p>
            <a:r>
              <a:rPr lang="en-GB" sz="1400" cap="all" dirty="0" smtClean="0">
                <a:cs typeface="Calibri"/>
              </a:rPr>
              <a:t>delete </a:t>
            </a:r>
            <a:r>
              <a:rPr lang="en-GB" sz="1400" u="sng" cap="all" dirty="0">
                <a:solidFill>
                  <a:srgbClr val="F8AC1A"/>
                </a:solidFill>
                <a:cs typeface="Calibri"/>
              </a:rPr>
              <a:t>suspicious emails</a:t>
            </a:r>
            <a:r>
              <a:rPr lang="en-GB" sz="1400" cap="all" dirty="0">
                <a:solidFill>
                  <a:srgbClr val="F8AC1A"/>
                </a:solidFill>
                <a:cs typeface="Calibri"/>
              </a:rPr>
              <a:t> </a:t>
            </a:r>
            <a:r>
              <a:rPr lang="en-GB" sz="1400" cap="all" dirty="0">
                <a:cs typeface="Calibri"/>
              </a:rPr>
              <a:t>from people they don’t know</a:t>
            </a:r>
            <a:endParaRPr lang="en-US" sz="1400" cap="all" dirty="0">
              <a:cs typeface="Calibri"/>
            </a:endParaRPr>
          </a:p>
        </p:txBody>
      </p:sp>
      <p:sp>
        <p:nvSpPr>
          <p:cNvPr id="11" name="Rectangle 10"/>
          <p:cNvSpPr/>
          <p:nvPr/>
        </p:nvSpPr>
        <p:spPr>
          <a:xfrm>
            <a:off x="2768599" y="1447752"/>
            <a:ext cx="2233470" cy="738664"/>
          </a:xfrm>
          <a:prstGeom prst="rect">
            <a:avLst/>
          </a:prstGeom>
        </p:spPr>
        <p:txBody>
          <a:bodyPr wrap="square">
            <a:spAutoFit/>
          </a:bodyPr>
          <a:lstStyle/>
          <a:p>
            <a:r>
              <a:rPr lang="en-GB" sz="1400" cap="all" dirty="0" smtClean="0">
                <a:cs typeface="Calibri"/>
              </a:rPr>
              <a:t>have </a:t>
            </a:r>
            <a:r>
              <a:rPr lang="en-GB" sz="1400" cap="all" dirty="0">
                <a:cs typeface="Calibri"/>
              </a:rPr>
              <a:t>at least a </a:t>
            </a:r>
            <a:r>
              <a:rPr lang="en-GB" sz="1400" u="sng" cap="all" dirty="0">
                <a:solidFill>
                  <a:srgbClr val="F8AC1A"/>
                </a:solidFill>
                <a:cs typeface="Calibri"/>
              </a:rPr>
              <a:t>basic</a:t>
            </a:r>
            <a:r>
              <a:rPr lang="en-GB" sz="1400" cap="all" dirty="0">
                <a:solidFill>
                  <a:srgbClr val="F8AC1A"/>
                </a:solidFill>
                <a:cs typeface="Calibri"/>
              </a:rPr>
              <a:t> </a:t>
            </a:r>
            <a:r>
              <a:rPr lang="en-GB" sz="1400" cap="all" dirty="0">
                <a:cs typeface="Calibri"/>
              </a:rPr>
              <a:t>FREE</a:t>
            </a:r>
            <a:r>
              <a:rPr lang="en-GB" sz="1400" cap="all" dirty="0" smtClean="0">
                <a:solidFill>
                  <a:srgbClr val="F8AC1A"/>
                </a:solidFill>
                <a:cs typeface="Calibri"/>
              </a:rPr>
              <a:t> </a:t>
            </a:r>
            <a:r>
              <a:rPr lang="en-GB" sz="1400" cap="all" dirty="0" smtClean="0">
                <a:cs typeface="Calibri"/>
              </a:rPr>
              <a:t>antivirus </a:t>
            </a:r>
            <a:r>
              <a:rPr lang="en-GB" sz="1400" cap="all" dirty="0">
                <a:cs typeface="Calibri"/>
              </a:rPr>
              <a:t>solution</a:t>
            </a:r>
            <a:endParaRPr lang="en-US" sz="1400" cap="all" dirty="0">
              <a:cs typeface="Calibri"/>
            </a:endParaRPr>
          </a:p>
          <a:p>
            <a:endParaRPr lang="en-US" sz="1400" b="1" dirty="0">
              <a:cs typeface="Calibri"/>
            </a:endParaRPr>
          </a:p>
        </p:txBody>
      </p:sp>
      <p:sp>
        <p:nvSpPr>
          <p:cNvPr id="30" name="Rectangle 29"/>
          <p:cNvSpPr/>
          <p:nvPr/>
        </p:nvSpPr>
        <p:spPr>
          <a:xfrm>
            <a:off x="5246763" y="1447752"/>
            <a:ext cx="2109532" cy="738664"/>
          </a:xfrm>
          <a:prstGeom prst="rect">
            <a:avLst/>
          </a:prstGeom>
        </p:spPr>
        <p:txBody>
          <a:bodyPr wrap="square">
            <a:spAutoFit/>
          </a:bodyPr>
          <a:lstStyle/>
          <a:p>
            <a:r>
              <a:rPr lang="en-GB" sz="1400" cap="all" dirty="0" smtClean="0">
                <a:cs typeface="Calibri"/>
              </a:rPr>
              <a:t>Avoid </a:t>
            </a:r>
            <a:r>
              <a:rPr lang="en-GB" sz="1400" cap="all" dirty="0">
                <a:cs typeface="Calibri"/>
              </a:rPr>
              <a:t>storing </a:t>
            </a:r>
            <a:r>
              <a:rPr lang="en-GB" sz="1400" u="sng" cap="all" dirty="0">
                <a:solidFill>
                  <a:srgbClr val="FFC000"/>
                </a:solidFill>
                <a:cs typeface="Calibri"/>
              </a:rPr>
              <a:t>sensitive files </a:t>
            </a:r>
            <a:r>
              <a:rPr lang="en-GB" sz="1400" cap="all" dirty="0">
                <a:cs typeface="Calibri"/>
              </a:rPr>
              <a:t>online</a:t>
            </a:r>
            <a:endParaRPr lang="en-US" sz="1400" cap="all" dirty="0">
              <a:solidFill>
                <a:srgbClr val="F8AC1A"/>
              </a:solidFill>
              <a:cs typeface="Calibri"/>
            </a:endParaRPr>
          </a:p>
          <a:p>
            <a:endParaRPr lang="en-US" sz="1400" b="1" dirty="0">
              <a:cs typeface="Calibri"/>
            </a:endParaRPr>
          </a:p>
        </p:txBody>
      </p:sp>
      <p:pic>
        <p:nvPicPr>
          <p:cNvPr id="33"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386" l="0" r="96947"/>
                    </a14:imgEffect>
                  </a14:imgLayer>
                </a14:imgProps>
              </a:ext>
              <a:ext uri="{28A0092B-C50C-407E-A947-70E740481C1C}">
                <a14:useLocalDpi xmlns:a14="http://schemas.microsoft.com/office/drawing/2010/main" val="0"/>
              </a:ext>
            </a:extLst>
          </a:blip>
          <a:srcRect/>
          <a:stretch>
            <a:fillRect/>
          </a:stretch>
        </p:blipFill>
        <p:spPr bwMode="auto">
          <a:xfrm>
            <a:off x="145231" y="4010794"/>
            <a:ext cx="551017" cy="64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descr="http://files.softicons.com/download/system-icons/web0.2ama-icons-by-chrfb/png/256x256/Desktop%20PC.png"/>
          <p:cNvPicPr>
            <a:picLocks noChangeAspect="1" noChangeArrowheads="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a:off x="131629" y="2372489"/>
            <a:ext cx="655071" cy="655071"/>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7521893" y="3701857"/>
            <a:ext cx="903231" cy="1180378"/>
            <a:chOff x="7467630" y="5260599"/>
            <a:chExt cx="903231" cy="1180378"/>
          </a:xfrm>
        </p:grpSpPr>
        <p:pic>
          <p:nvPicPr>
            <p:cNvPr id="36" name="Picture 35" descr="Page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30" y="5260599"/>
              <a:ext cx="894665" cy="1180378"/>
            </a:xfrm>
            <a:prstGeom prst="rect">
              <a:avLst/>
            </a:prstGeom>
          </p:spPr>
        </p:pic>
        <p:sp>
          <p:nvSpPr>
            <p:cNvPr id="37" name="Rectangle 36"/>
            <p:cNvSpPr/>
            <p:nvPr/>
          </p:nvSpPr>
          <p:spPr>
            <a:xfrm>
              <a:off x="7551919" y="5592169"/>
              <a:ext cx="818942" cy="415498"/>
            </a:xfrm>
            <a:prstGeom prst="rect">
              <a:avLst/>
            </a:prstGeom>
          </p:spPr>
          <p:txBody>
            <a:bodyPr wrap="square">
              <a:spAutoFit/>
            </a:bodyPr>
            <a:lstStyle/>
            <a:p>
              <a:r>
                <a:rPr lang="en-GB" sz="1050" b="1" cap="all" dirty="0" smtClean="0">
                  <a:solidFill>
                    <a:srgbClr val="FFFFFF"/>
                  </a:solidFill>
                  <a:cs typeface="Calibri"/>
                </a:rPr>
                <a:t>Needs work!</a:t>
              </a:r>
              <a:endParaRPr lang="en-US" sz="1050" b="1" dirty="0">
                <a:solidFill>
                  <a:srgbClr val="FFFFFF"/>
                </a:solidFill>
              </a:endParaRPr>
            </a:p>
          </p:txBody>
        </p:sp>
        <p:sp>
          <p:nvSpPr>
            <p:cNvPr id="38" name="Multiply 37"/>
            <p:cNvSpPr/>
            <p:nvPr/>
          </p:nvSpPr>
          <p:spPr>
            <a:xfrm>
              <a:off x="7662388" y="5878021"/>
              <a:ext cx="471931" cy="498978"/>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spTree>
    <p:extLst>
      <p:ext uri="{BB962C8B-B14F-4D97-AF65-F5344CB8AC3E}">
        <p14:creationId xmlns:p14="http://schemas.microsoft.com/office/powerpoint/2010/main" val="1109123628"/>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orld-map-solo_2.jpg"/>
          <p:cNvPicPr>
            <a:picLocks noChangeAspect="1"/>
          </p:cNvPicPr>
          <p:nvPr/>
        </p:nvPicPr>
        <p:blipFill>
          <a:blip r:embed="rId3">
            <a:alphaModFix amt="31000"/>
          </a:blip>
          <a:srcRect l="5772" t="3142" r="5916" b="1862"/>
          <a:stretch>
            <a:fillRect/>
          </a:stretch>
        </p:blipFill>
        <p:spPr>
          <a:xfrm>
            <a:off x="33338" y="0"/>
            <a:ext cx="9144000" cy="6858000"/>
          </a:xfrm>
          <a:prstGeom prst="rect">
            <a:avLst/>
          </a:prstGeom>
        </p:spPr>
      </p:pic>
      <p:sp>
        <p:nvSpPr>
          <p:cNvPr id="11" name="Content Placeholder 2"/>
          <p:cNvSpPr txBox="1">
            <a:spLocks/>
          </p:cNvSpPr>
          <p:nvPr/>
        </p:nvSpPr>
        <p:spPr>
          <a:xfrm>
            <a:off x="1092193" y="3627205"/>
            <a:ext cx="5791018" cy="167679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lang="en-US" sz="6600" b="1" dirty="0" smtClean="0">
                <a:latin typeface="Calibri"/>
                <a:cs typeface="Calibri"/>
              </a:rPr>
              <a:t>27</a:t>
            </a:r>
            <a:r>
              <a:rPr lang="en-US" sz="5800" b="1" dirty="0" smtClean="0">
                <a:solidFill>
                  <a:schemeClr val="tx1">
                    <a:lumMod val="65000"/>
                  </a:schemeClr>
                </a:solidFill>
                <a:latin typeface="Calibri"/>
                <a:cs typeface="Calibri"/>
              </a:rPr>
              <a:t>%</a:t>
            </a:r>
            <a:r>
              <a:rPr lang="en-US" sz="4800" b="1" cap="all" dirty="0" smtClean="0">
                <a:solidFill>
                  <a:srgbClr val="F8AC1A"/>
                </a:solidFill>
                <a:latin typeface="Calibri"/>
                <a:cs typeface="Calibri"/>
              </a:rPr>
              <a:t> </a:t>
            </a:r>
            <a:r>
              <a:rPr lang="en-US" sz="2000" b="1" dirty="0">
                <a:solidFill>
                  <a:srgbClr val="F8AC1A"/>
                </a:solidFill>
              </a:rPr>
              <a:t>OF ADULTS </a:t>
            </a:r>
            <a:br>
              <a:rPr lang="en-US" sz="2000" b="1" dirty="0">
                <a:solidFill>
                  <a:srgbClr val="F8AC1A"/>
                </a:solidFill>
              </a:rPr>
            </a:br>
            <a:r>
              <a:rPr lang="en-US" sz="2000" b="1" cap="all" dirty="0" smtClean="0">
                <a:solidFill>
                  <a:srgbClr val="F8AC1A"/>
                </a:solidFill>
                <a:latin typeface="Calibri"/>
                <a:cs typeface="Calibri"/>
              </a:rPr>
              <a:t>have </a:t>
            </a:r>
            <a:r>
              <a:rPr lang="en-US" sz="2000" b="1" cap="all" dirty="0">
                <a:solidFill>
                  <a:srgbClr val="F8AC1A"/>
                </a:solidFill>
                <a:latin typeface="Calibri"/>
                <a:cs typeface="Calibri"/>
              </a:rPr>
              <a:t>lost their mobile </a:t>
            </a:r>
            <a:r>
              <a:rPr lang="en-US" sz="2000" b="1" cap="all" dirty="0" smtClean="0">
                <a:solidFill>
                  <a:srgbClr val="F8AC1A"/>
                </a:solidFill>
                <a:latin typeface="Calibri"/>
                <a:cs typeface="Calibri"/>
              </a:rPr>
              <a:t>DEVICE or </a:t>
            </a:r>
            <a:r>
              <a:rPr lang="en-US" sz="2000" b="1" cap="all" dirty="0">
                <a:solidFill>
                  <a:srgbClr val="F8AC1A"/>
                </a:solidFill>
                <a:latin typeface="Calibri"/>
                <a:cs typeface="Calibri"/>
              </a:rPr>
              <a:t>had it stolen</a:t>
            </a:r>
            <a:endParaRPr lang="en-GB" sz="2000" b="1" cap="all" dirty="0">
              <a:solidFill>
                <a:srgbClr val="F8AC1A"/>
              </a:solidFill>
              <a:latin typeface="Calibri"/>
              <a:cs typeface="Calibri"/>
            </a:endParaRPr>
          </a:p>
        </p:txBody>
      </p:sp>
      <p:sp>
        <p:nvSpPr>
          <p:cNvPr id="18" name="TextBox 17"/>
          <p:cNvSpPr txBox="1"/>
          <p:nvPr/>
        </p:nvSpPr>
        <p:spPr>
          <a:xfrm>
            <a:off x="541338" y="660698"/>
            <a:ext cx="8403879" cy="461665"/>
          </a:xfrm>
          <a:prstGeom prst="rect">
            <a:avLst/>
          </a:prstGeom>
          <a:noFill/>
        </p:spPr>
        <p:txBody>
          <a:bodyPr wrap="square" rtlCol="0">
            <a:spAutoFit/>
          </a:bodyPr>
          <a:lstStyle/>
          <a:p>
            <a:r>
              <a:rPr lang="en-US" sz="2400" b="1" dirty="0" smtClean="0">
                <a:solidFill>
                  <a:srgbClr val="F8AC1A"/>
                </a:solidFill>
                <a:cs typeface="Calibri"/>
              </a:rPr>
              <a:t>MOBILE CYBERCRIME AND LOSS</a:t>
            </a:r>
            <a:endParaRPr lang="en-US" sz="2400" b="1" cap="small" dirty="0">
              <a:solidFill>
                <a:srgbClr val="F8AC1A"/>
              </a:solidFill>
              <a:latin typeface="Calibri"/>
              <a:cs typeface="Calibri"/>
            </a:endParaRPr>
          </a:p>
        </p:txBody>
      </p:sp>
      <p:sp>
        <p:nvSpPr>
          <p:cNvPr id="14" name="Content Placeholder 2"/>
          <p:cNvSpPr txBox="1">
            <a:spLocks/>
          </p:cNvSpPr>
          <p:nvPr/>
        </p:nvSpPr>
        <p:spPr>
          <a:xfrm>
            <a:off x="261344" y="1638259"/>
            <a:ext cx="6264716" cy="1631532"/>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6600" b="1" dirty="0" smtClean="0">
                <a:latin typeface="Calibri"/>
                <a:cs typeface="Calibri"/>
              </a:rPr>
              <a:t>38</a:t>
            </a:r>
            <a:r>
              <a:rPr lang="en-GB" sz="6000" b="1" dirty="0" smtClean="0">
                <a:solidFill>
                  <a:schemeClr val="tx1">
                    <a:lumMod val="65000"/>
                  </a:schemeClr>
                </a:solidFill>
                <a:latin typeface="Calibri"/>
                <a:cs typeface="Calibri"/>
              </a:rPr>
              <a:t>%</a:t>
            </a:r>
            <a:r>
              <a:rPr lang="en-GB" b="1" dirty="0" smtClean="0">
                <a:solidFill>
                  <a:srgbClr val="F8AC1A"/>
                </a:solidFill>
                <a:latin typeface="Calibri"/>
                <a:cs typeface="Calibri"/>
              </a:rPr>
              <a:t> </a:t>
            </a:r>
            <a:r>
              <a:rPr lang="en-GB" sz="2000" b="1" dirty="0" smtClean="0">
                <a:solidFill>
                  <a:srgbClr val="F8AC1A"/>
                </a:solidFill>
                <a:latin typeface="Calibri"/>
                <a:cs typeface="Calibri"/>
              </a:rPr>
              <a:t>HAVE </a:t>
            </a:r>
            <a:r>
              <a:rPr lang="en-GB" sz="2000" b="1" dirty="0">
                <a:solidFill>
                  <a:srgbClr val="F8AC1A"/>
                </a:solidFill>
                <a:latin typeface="Calibri"/>
                <a:cs typeface="Calibri"/>
              </a:rPr>
              <a:t>EXPERIENCED MOBILE </a:t>
            </a:r>
            <a:r>
              <a:rPr lang="en-GB" sz="2000" b="1" dirty="0" smtClean="0">
                <a:solidFill>
                  <a:srgbClr val="F8AC1A"/>
                </a:solidFill>
                <a:latin typeface="Calibri"/>
                <a:cs typeface="Calibri"/>
              </a:rPr>
              <a:t>CYBERCRIME IN PAST 12 MONTHS *</a:t>
            </a:r>
            <a:endParaRPr lang="en-GB" sz="2800" b="1" dirty="0">
              <a:solidFill>
                <a:srgbClr val="F8AC1A"/>
              </a:solidFill>
              <a:latin typeface="Calibri"/>
              <a:cs typeface="Calibri"/>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680" y="2662287"/>
            <a:ext cx="1583456" cy="192983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756521" y="6586657"/>
            <a:ext cx="6226606" cy="215444"/>
          </a:xfrm>
          <a:prstGeom prst="rect">
            <a:avLst/>
          </a:prstGeom>
        </p:spPr>
        <p:txBody>
          <a:bodyPr wrap="square">
            <a:spAutoFit/>
          </a:bodyPr>
          <a:lstStyle/>
          <a:p>
            <a:pPr algn="r"/>
            <a:r>
              <a:rPr lang="en-GB" sz="800" b="1" dirty="0" smtClean="0"/>
              <a:t>*AMONG SMARTPHONE USERS</a:t>
            </a:r>
            <a:endParaRPr lang="en-GB" sz="800" dirty="0"/>
          </a:p>
        </p:txBody>
      </p:sp>
    </p:spTree>
    <p:extLst>
      <p:ext uri="{BB962C8B-B14F-4D97-AF65-F5344CB8AC3E}">
        <p14:creationId xmlns:p14="http://schemas.microsoft.com/office/powerpoint/2010/main" val="4106172449"/>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World-map-solo_2.jpg"/>
          <p:cNvPicPr>
            <a:picLocks noChangeAspect="1"/>
          </p:cNvPicPr>
          <p:nvPr/>
        </p:nvPicPr>
        <p:blipFill>
          <a:blip r:embed="rId3">
            <a:alphaModFix amt="31000"/>
          </a:blip>
          <a:srcRect l="5772" t="3142" r="5916" b="1862"/>
          <a:stretch>
            <a:fillRect/>
          </a:stretch>
        </p:blipFill>
        <p:spPr>
          <a:xfrm>
            <a:off x="0" y="342900"/>
            <a:ext cx="9144000" cy="6455833"/>
          </a:xfrm>
          <a:prstGeom prst="rect">
            <a:avLst/>
          </a:prstGeom>
        </p:spPr>
      </p:pic>
      <p:sp>
        <p:nvSpPr>
          <p:cNvPr id="13" name="TextBox 12"/>
          <p:cNvSpPr txBox="1"/>
          <p:nvPr/>
        </p:nvSpPr>
        <p:spPr>
          <a:xfrm>
            <a:off x="714058" y="1203021"/>
            <a:ext cx="5683432" cy="923330"/>
          </a:xfrm>
          <a:prstGeom prst="rect">
            <a:avLst/>
          </a:prstGeom>
          <a:solidFill>
            <a:schemeClr val="bg1"/>
          </a:solidFill>
        </p:spPr>
        <p:txBody>
          <a:bodyPr wrap="square" lIns="0" tIns="0" rIns="0" bIns="0" rtlCol="0">
            <a:spAutoFit/>
          </a:bodyPr>
          <a:lstStyle/>
          <a:p>
            <a:r>
              <a:rPr lang="en-GB" sz="4000" b="1" dirty="0">
                <a:solidFill>
                  <a:srgbClr val="F8AC1A"/>
                </a:solidFill>
                <a:latin typeface="Calibri"/>
                <a:cs typeface="Calibri"/>
              </a:rPr>
              <a:t>$</a:t>
            </a:r>
            <a:r>
              <a:rPr lang="en-GB" sz="6000" b="1" dirty="0" smtClean="0">
                <a:solidFill>
                  <a:srgbClr val="FFFFFF"/>
                </a:solidFill>
                <a:latin typeface="Calibri"/>
                <a:cs typeface="Calibri"/>
              </a:rPr>
              <a:t>113 BN</a:t>
            </a:r>
            <a:endParaRPr lang="en-GB" sz="6000" b="1" dirty="0">
              <a:solidFill>
                <a:srgbClr val="FFFFFF"/>
              </a:solidFill>
              <a:latin typeface="Calibri"/>
              <a:cs typeface="Calibri"/>
            </a:endParaRPr>
          </a:p>
        </p:txBody>
      </p:sp>
      <p:graphicFrame>
        <p:nvGraphicFramePr>
          <p:cNvPr id="7" name="Content Placeholder 4"/>
          <p:cNvGraphicFramePr>
            <a:graphicFrameLocks/>
          </p:cNvGraphicFramePr>
          <p:nvPr>
            <p:extLst>
              <p:ext uri="{D42A27DB-BD31-4B8C-83A1-F6EECF244321}">
                <p14:modId xmlns:p14="http://schemas.microsoft.com/office/powerpoint/2010/main" val="3082183413"/>
              </p:ext>
            </p:extLst>
          </p:nvPr>
        </p:nvGraphicFramePr>
        <p:xfrm>
          <a:off x="-779163" y="2907150"/>
          <a:ext cx="6316363" cy="378722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807105" y="3363869"/>
            <a:ext cx="2328710" cy="646331"/>
          </a:xfrm>
          <a:prstGeom prst="rect">
            <a:avLst/>
          </a:prstGeom>
          <a:solidFill>
            <a:schemeClr val="bg1"/>
          </a:solidFill>
        </p:spPr>
        <p:txBody>
          <a:bodyPr wrap="square" rtlCol="0">
            <a:spAutoFit/>
          </a:bodyPr>
          <a:lstStyle/>
          <a:p>
            <a:r>
              <a:rPr lang="en-GB" sz="1200" b="1" dirty="0" smtClean="0">
                <a:latin typeface="Calibri"/>
                <a:cs typeface="Calibri"/>
              </a:rPr>
              <a:t>83% OF DIRECT FINANCIAL COSTS ARE A RESULT OF FRAUD, REPAIRS, THEFT AND LOSS </a:t>
            </a:r>
            <a:endParaRPr lang="en-GB" sz="1200" b="1" dirty="0">
              <a:latin typeface="Calibri"/>
              <a:cs typeface="Calibri"/>
            </a:endParaRPr>
          </a:p>
        </p:txBody>
      </p:sp>
      <p:sp>
        <p:nvSpPr>
          <p:cNvPr id="10" name="TextBox 9"/>
          <p:cNvSpPr txBox="1"/>
          <p:nvPr/>
        </p:nvSpPr>
        <p:spPr>
          <a:xfrm>
            <a:off x="4695604" y="3967227"/>
            <a:ext cx="3877796" cy="1969770"/>
          </a:xfrm>
          <a:prstGeom prst="rect">
            <a:avLst/>
          </a:prstGeom>
          <a:noFill/>
        </p:spPr>
        <p:txBody>
          <a:bodyPr wrap="square" rtlCol="0">
            <a:spAutoFit/>
          </a:bodyPr>
          <a:lstStyle/>
          <a:p>
            <a:endParaRPr lang="en-GB" sz="1400" b="1" dirty="0">
              <a:latin typeface="Calibri"/>
              <a:cs typeface="Calibri"/>
            </a:endParaRPr>
          </a:p>
          <a:p>
            <a:r>
              <a:rPr lang="en-GB" sz="6000" b="1" dirty="0" smtClean="0">
                <a:latin typeface="Calibri"/>
                <a:cs typeface="Calibri"/>
              </a:rPr>
              <a:t>USD </a:t>
            </a:r>
            <a:r>
              <a:rPr lang="en-GB" sz="6000" b="1" dirty="0" smtClean="0">
                <a:solidFill>
                  <a:srgbClr val="F8AC1A"/>
                </a:solidFill>
                <a:latin typeface="Calibri"/>
                <a:cs typeface="Calibri"/>
              </a:rPr>
              <a:t>$</a:t>
            </a:r>
            <a:r>
              <a:rPr lang="en-GB" sz="6000" b="1" dirty="0" smtClean="0">
                <a:latin typeface="Calibri"/>
                <a:cs typeface="Calibri"/>
              </a:rPr>
              <a:t>298</a:t>
            </a:r>
          </a:p>
          <a:p>
            <a:endParaRPr lang="en-GB" b="1" dirty="0" smtClean="0">
              <a:latin typeface="Calibri"/>
              <a:cs typeface="Calibri"/>
            </a:endParaRPr>
          </a:p>
          <a:p>
            <a:r>
              <a:rPr lang="en-GB" b="1" dirty="0" smtClean="0">
                <a:latin typeface="Calibri"/>
                <a:cs typeface="Calibri"/>
              </a:rPr>
              <a:t>AVERAGE COST PER VICTIM</a:t>
            </a:r>
          </a:p>
          <a:p>
            <a:endParaRPr lang="en-GB" sz="1200" b="1" dirty="0">
              <a:latin typeface="Calibri"/>
              <a:cs typeface="Calibri"/>
            </a:endParaRPr>
          </a:p>
        </p:txBody>
      </p:sp>
      <p:sp>
        <p:nvSpPr>
          <p:cNvPr id="8" name="TextBox 7"/>
          <p:cNvSpPr txBox="1"/>
          <p:nvPr/>
        </p:nvSpPr>
        <p:spPr>
          <a:xfrm>
            <a:off x="554037" y="660698"/>
            <a:ext cx="7132223" cy="461665"/>
          </a:xfrm>
          <a:prstGeom prst="rect">
            <a:avLst/>
          </a:prstGeom>
          <a:noFill/>
        </p:spPr>
        <p:txBody>
          <a:bodyPr wrap="square" rtlCol="0">
            <a:spAutoFit/>
          </a:bodyPr>
          <a:lstStyle/>
          <a:p>
            <a:r>
              <a:rPr lang="en-US" sz="2400" b="1" cap="small" dirty="0" smtClean="0">
                <a:solidFill>
                  <a:srgbClr val="F8AC1A"/>
                </a:solidFill>
                <a:latin typeface="Calibri"/>
                <a:cs typeface="Calibri"/>
              </a:rPr>
              <a:t>THE GLOBAL PRICE TAG OF CONSUMER CYBERCRIME</a:t>
            </a:r>
          </a:p>
        </p:txBody>
      </p:sp>
      <p:cxnSp>
        <p:nvCxnSpPr>
          <p:cNvPr id="17" name="Straight Connector 16"/>
          <p:cNvCxnSpPr/>
          <p:nvPr/>
        </p:nvCxnSpPr>
        <p:spPr>
          <a:xfrm>
            <a:off x="4785328" y="4188484"/>
            <a:ext cx="3481269" cy="0"/>
          </a:xfrm>
          <a:prstGeom prst="line">
            <a:avLst/>
          </a:prstGeom>
          <a:ln>
            <a:solidFill>
              <a:schemeClr val="tx1"/>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793795" y="5178109"/>
            <a:ext cx="3481269" cy="0"/>
          </a:xfrm>
          <a:prstGeom prst="line">
            <a:avLst/>
          </a:prstGeom>
          <a:ln>
            <a:solidFill>
              <a:srgbClr val="FFC000"/>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49903" y="3254060"/>
            <a:ext cx="2611300" cy="0"/>
          </a:xfrm>
          <a:prstGeom prst="line">
            <a:avLst/>
          </a:prstGeom>
          <a:ln>
            <a:solidFill>
              <a:schemeClr val="tx1"/>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pic>
        <p:nvPicPr>
          <p:cNvPr id="2" name="Picture 1" descr="MoneyPile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7997" y="1164052"/>
            <a:ext cx="1460501" cy="1783599"/>
          </a:xfrm>
          <a:prstGeom prst="rect">
            <a:avLst/>
          </a:prstGeom>
        </p:spPr>
      </p:pic>
      <p:sp>
        <p:nvSpPr>
          <p:cNvPr id="23" name="Rectangle 22"/>
          <p:cNvSpPr/>
          <p:nvPr/>
        </p:nvSpPr>
        <p:spPr>
          <a:xfrm>
            <a:off x="4411127" y="6369388"/>
            <a:ext cx="4572000" cy="230832"/>
          </a:xfrm>
          <a:prstGeom prst="rect">
            <a:avLst/>
          </a:prstGeom>
        </p:spPr>
        <p:txBody>
          <a:bodyPr>
            <a:spAutoFit/>
          </a:bodyPr>
          <a:lstStyle/>
          <a:p>
            <a:pPr algn="r"/>
            <a:r>
              <a:rPr lang="en-US" sz="900" dirty="0" smtClean="0">
                <a:latin typeface="Calibri"/>
                <a:cs typeface="Calibri"/>
              </a:rPr>
              <a:t>ALL AMOUNTS IN USD</a:t>
            </a:r>
            <a:endParaRPr lang="en-GB" sz="900" dirty="0">
              <a:latin typeface="Calibri"/>
              <a:cs typeface="Calibri"/>
            </a:endParaRPr>
          </a:p>
        </p:txBody>
      </p:sp>
      <p:sp>
        <p:nvSpPr>
          <p:cNvPr id="22" name="Rectangle 21"/>
          <p:cNvSpPr/>
          <p:nvPr/>
        </p:nvSpPr>
        <p:spPr>
          <a:xfrm>
            <a:off x="2756521" y="6586657"/>
            <a:ext cx="6226606" cy="215444"/>
          </a:xfrm>
          <a:prstGeom prst="rect">
            <a:avLst/>
          </a:prstGeom>
        </p:spPr>
        <p:txBody>
          <a:bodyPr wrap="square">
            <a:spAutoFit/>
          </a:bodyPr>
          <a:lstStyle/>
          <a:p>
            <a:pPr algn="r"/>
            <a:r>
              <a:rPr lang="en-GB" sz="800" b="1" dirty="0" smtClean="0"/>
              <a:t>SEE EXTRAPOLATION CALCULATIONS *</a:t>
            </a:r>
            <a:endParaRPr lang="en-GB" sz="800" dirty="0"/>
          </a:p>
        </p:txBody>
      </p:sp>
      <p:sp>
        <p:nvSpPr>
          <p:cNvPr id="26" name="Rectangle 25"/>
          <p:cNvSpPr/>
          <p:nvPr/>
        </p:nvSpPr>
        <p:spPr>
          <a:xfrm>
            <a:off x="4735209" y="5678833"/>
            <a:ext cx="4572000" cy="276999"/>
          </a:xfrm>
          <a:prstGeom prst="rect">
            <a:avLst/>
          </a:prstGeom>
          <a:noFill/>
        </p:spPr>
        <p:txBody>
          <a:bodyPr>
            <a:spAutoFit/>
          </a:bodyPr>
          <a:lstStyle/>
          <a:p>
            <a:r>
              <a:rPr lang="en-US" sz="1200" b="1" dirty="0">
                <a:latin typeface="Calibri"/>
                <a:cs typeface="Calibri"/>
              </a:rPr>
              <a:t>REPRESENTS A 50 PERCENT INCREASE OVER 2012</a:t>
            </a:r>
            <a:endParaRPr lang="en-GB" sz="1200" b="1" dirty="0">
              <a:latin typeface="Calibri"/>
              <a:cs typeface="Calibri"/>
            </a:endParaRPr>
          </a:p>
        </p:txBody>
      </p:sp>
      <p:sp>
        <p:nvSpPr>
          <p:cNvPr id="15" name="Rectangle 14"/>
          <p:cNvSpPr/>
          <p:nvPr/>
        </p:nvSpPr>
        <p:spPr>
          <a:xfrm>
            <a:off x="1331865" y="2401099"/>
            <a:ext cx="3581329" cy="584775"/>
          </a:xfrm>
          <a:prstGeom prst="rect">
            <a:avLst/>
          </a:prstGeom>
          <a:noFill/>
        </p:spPr>
        <p:txBody>
          <a:bodyPr wrap="square">
            <a:spAutoFit/>
          </a:bodyPr>
          <a:lstStyle/>
          <a:p>
            <a:r>
              <a:rPr lang="en-GB" sz="1600" b="1" dirty="0" smtClean="0">
                <a:latin typeface="Calibri"/>
                <a:cs typeface="Calibri"/>
              </a:rPr>
              <a:t>ENOUGH TO HOST THE 2012 LONDON OLYMPICS NEARLY 10 TIMES OVER</a:t>
            </a:r>
            <a:endParaRPr lang="en-GB" sz="1600" b="1" dirty="0">
              <a:latin typeface="Calibri"/>
              <a:cs typeface="Calibri"/>
            </a:endParaRPr>
          </a:p>
        </p:txBody>
      </p:sp>
    </p:spTree>
    <p:extLst>
      <p:ext uri="{BB962C8B-B14F-4D97-AF65-F5344CB8AC3E}">
        <p14:creationId xmlns:p14="http://schemas.microsoft.com/office/powerpoint/2010/main" val="2903587901"/>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World-map-solo_2.jpg"/>
          <p:cNvPicPr>
            <a:picLocks noChangeAspect="1"/>
          </p:cNvPicPr>
          <p:nvPr/>
        </p:nvPicPr>
        <p:blipFill>
          <a:blip r:embed="rId3"/>
          <a:srcRect l="5772" t="3142" r="5916" b="1862"/>
          <a:stretch>
            <a:fillRect/>
          </a:stretch>
        </p:blipFill>
        <p:spPr>
          <a:xfrm>
            <a:off x="-45256" y="0"/>
            <a:ext cx="9144000" cy="6858000"/>
          </a:xfrm>
          <a:prstGeom prst="rect">
            <a:avLst/>
          </a:prstGeom>
        </p:spPr>
      </p:pic>
      <p:sp>
        <p:nvSpPr>
          <p:cNvPr id="65" name="Rounded Rectangle 64"/>
          <p:cNvSpPr/>
          <p:nvPr/>
        </p:nvSpPr>
        <p:spPr>
          <a:xfrm>
            <a:off x="6705308" y="4684292"/>
            <a:ext cx="1865328" cy="798838"/>
          </a:xfrm>
          <a:prstGeom prst="roundRect">
            <a:avLst/>
          </a:prstGeom>
          <a:solidFill>
            <a:schemeClr val="bg1">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cs typeface="Calibri"/>
            </a:endParaRPr>
          </a:p>
        </p:txBody>
      </p:sp>
      <p:sp>
        <p:nvSpPr>
          <p:cNvPr id="49" name="Rounded Rectangle 48"/>
          <p:cNvSpPr/>
          <p:nvPr/>
        </p:nvSpPr>
        <p:spPr>
          <a:xfrm>
            <a:off x="1935058" y="4423402"/>
            <a:ext cx="1806362" cy="798838"/>
          </a:xfrm>
          <a:prstGeom prst="roundRect">
            <a:avLst/>
          </a:prstGeom>
          <a:solidFill>
            <a:schemeClr val="bg1">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cs typeface="Calibri"/>
            </a:endParaRPr>
          </a:p>
        </p:txBody>
      </p:sp>
      <p:sp>
        <p:nvSpPr>
          <p:cNvPr id="50" name="Rounded Rectangle 49"/>
          <p:cNvSpPr/>
          <p:nvPr/>
        </p:nvSpPr>
        <p:spPr>
          <a:xfrm>
            <a:off x="5435600" y="1466842"/>
            <a:ext cx="1436068" cy="798838"/>
          </a:xfrm>
          <a:prstGeom prst="roundRect">
            <a:avLst/>
          </a:prstGeom>
          <a:solidFill>
            <a:schemeClr val="bg1">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cs typeface="Calibri"/>
            </a:endParaRPr>
          </a:p>
        </p:txBody>
      </p:sp>
      <p:sp>
        <p:nvSpPr>
          <p:cNvPr id="51" name="Rounded Rectangle 50"/>
          <p:cNvSpPr/>
          <p:nvPr/>
        </p:nvSpPr>
        <p:spPr>
          <a:xfrm>
            <a:off x="5789275" y="3519162"/>
            <a:ext cx="1178989" cy="798838"/>
          </a:xfrm>
          <a:prstGeom prst="roundRect">
            <a:avLst/>
          </a:prstGeom>
          <a:solidFill>
            <a:schemeClr val="bg1">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cs typeface="Calibri"/>
            </a:endParaRPr>
          </a:p>
        </p:txBody>
      </p:sp>
      <p:sp>
        <p:nvSpPr>
          <p:cNvPr id="52" name="Rounded Rectangle 51"/>
          <p:cNvSpPr/>
          <p:nvPr/>
        </p:nvSpPr>
        <p:spPr>
          <a:xfrm>
            <a:off x="6825278" y="4659112"/>
            <a:ext cx="1146001" cy="798838"/>
          </a:xfrm>
          <a:prstGeom prst="roundRect">
            <a:avLst/>
          </a:prstGeom>
          <a:solidFill>
            <a:schemeClr val="bg1">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tx1"/>
                </a:solidFill>
                <a:latin typeface="Calibri"/>
                <a:cs typeface="Calibri"/>
              </a:rPr>
              <a:t>1</a:t>
            </a:r>
            <a:endParaRPr lang="en-US" sz="5400" b="1" dirty="0">
              <a:solidFill>
                <a:schemeClr val="tx1"/>
              </a:solidFill>
              <a:latin typeface="Calibri"/>
              <a:cs typeface="Calibri"/>
            </a:endParaRPr>
          </a:p>
        </p:txBody>
      </p:sp>
      <p:sp>
        <p:nvSpPr>
          <p:cNvPr id="53" name="Rounded Rectangle 52"/>
          <p:cNvSpPr/>
          <p:nvPr/>
        </p:nvSpPr>
        <p:spPr>
          <a:xfrm>
            <a:off x="7571390" y="3651242"/>
            <a:ext cx="1267810" cy="798838"/>
          </a:xfrm>
          <a:prstGeom prst="roundRect">
            <a:avLst/>
          </a:prstGeom>
          <a:solidFill>
            <a:schemeClr val="bg1">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cs typeface="Calibri"/>
            </a:endParaRPr>
          </a:p>
        </p:txBody>
      </p:sp>
      <p:sp>
        <p:nvSpPr>
          <p:cNvPr id="54" name="Rounded Rectangle 53"/>
          <p:cNvSpPr/>
          <p:nvPr/>
        </p:nvSpPr>
        <p:spPr>
          <a:xfrm>
            <a:off x="6302982" y="2645402"/>
            <a:ext cx="1418618" cy="798838"/>
          </a:xfrm>
          <a:prstGeom prst="roundRect">
            <a:avLst/>
          </a:prstGeom>
          <a:solidFill>
            <a:schemeClr val="bg1">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cs typeface="Calibri"/>
            </a:endParaRPr>
          </a:p>
        </p:txBody>
      </p:sp>
      <p:sp>
        <p:nvSpPr>
          <p:cNvPr id="55" name="Rounded Rectangle 54"/>
          <p:cNvSpPr/>
          <p:nvPr/>
        </p:nvSpPr>
        <p:spPr>
          <a:xfrm>
            <a:off x="3798570" y="2553962"/>
            <a:ext cx="1637030" cy="798838"/>
          </a:xfrm>
          <a:prstGeom prst="roundRect">
            <a:avLst/>
          </a:prstGeom>
          <a:solidFill>
            <a:schemeClr val="bg1">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cs typeface="Calibri"/>
            </a:endParaRPr>
          </a:p>
        </p:txBody>
      </p:sp>
      <p:sp>
        <p:nvSpPr>
          <p:cNvPr id="47" name="Rounded Rectangle 46"/>
          <p:cNvSpPr/>
          <p:nvPr/>
        </p:nvSpPr>
        <p:spPr>
          <a:xfrm>
            <a:off x="731652" y="3569962"/>
            <a:ext cx="1749928" cy="798838"/>
          </a:xfrm>
          <a:prstGeom prst="roundRect">
            <a:avLst/>
          </a:prstGeom>
          <a:solidFill>
            <a:schemeClr val="bg1">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cs typeface="Calibri"/>
            </a:endParaRPr>
          </a:p>
        </p:txBody>
      </p:sp>
      <p:sp>
        <p:nvSpPr>
          <p:cNvPr id="2" name="Rounded Rectangle 1"/>
          <p:cNvSpPr/>
          <p:nvPr/>
        </p:nvSpPr>
        <p:spPr>
          <a:xfrm>
            <a:off x="873760" y="2665722"/>
            <a:ext cx="1544320" cy="798838"/>
          </a:xfrm>
          <a:prstGeom prst="roundRect">
            <a:avLst/>
          </a:prstGeom>
          <a:solidFill>
            <a:schemeClr val="bg1">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cs typeface="Calibri"/>
            </a:endParaRPr>
          </a:p>
        </p:txBody>
      </p:sp>
      <p:sp>
        <p:nvSpPr>
          <p:cNvPr id="6" name="Rectangle 5"/>
          <p:cNvSpPr/>
          <p:nvPr/>
        </p:nvSpPr>
        <p:spPr>
          <a:xfrm>
            <a:off x="4543332" y="6391093"/>
            <a:ext cx="4572000" cy="230832"/>
          </a:xfrm>
          <a:prstGeom prst="rect">
            <a:avLst/>
          </a:prstGeom>
        </p:spPr>
        <p:txBody>
          <a:bodyPr>
            <a:spAutoFit/>
          </a:bodyPr>
          <a:lstStyle/>
          <a:p>
            <a:pPr algn="r"/>
            <a:r>
              <a:rPr lang="en-US" sz="900" dirty="0" smtClean="0">
                <a:latin typeface="Calibri"/>
                <a:cs typeface="Calibri"/>
              </a:rPr>
              <a:t>ALL AMOUNTS IN USD ROUNDED TO THE NEAREST BILLION</a:t>
            </a:r>
            <a:endParaRPr lang="en-GB" sz="900" dirty="0">
              <a:latin typeface="Calibri"/>
              <a:cs typeface="Calibri"/>
            </a:endParaRPr>
          </a:p>
        </p:txBody>
      </p:sp>
      <p:sp>
        <p:nvSpPr>
          <p:cNvPr id="7" name="TextBox 6"/>
          <p:cNvSpPr txBox="1"/>
          <p:nvPr/>
        </p:nvSpPr>
        <p:spPr>
          <a:xfrm>
            <a:off x="970597" y="2558471"/>
            <a:ext cx="2009669" cy="923330"/>
          </a:xfrm>
          <a:prstGeom prst="rect">
            <a:avLst/>
          </a:prstGeom>
          <a:noFill/>
        </p:spPr>
        <p:txBody>
          <a:bodyPr wrap="square" rtlCol="0">
            <a:spAutoFit/>
          </a:bodyPr>
          <a:lstStyle/>
          <a:p>
            <a:r>
              <a:rPr lang="en-GB" sz="5400" b="1" dirty="0" smtClean="0">
                <a:latin typeface="Calibri"/>
                <a:cs typeface="Calibri"/>
              </a:rPr>
              <a:t>38</a:t>
            </a:r>
            <a:endParaRPr lang="en-GB" sz="5400" b="1" dirty="0">
              <a:latin typeface="Calibri"/>
              <a:cs typeface="Calibri"/>
            </a:endParaRPr>
          </a:p>
        </p:txBody>
      </p:sp>
      <p:sp>
        <p:nvSpPr>
          <p:cNvPr id="20" name="Rectangle 19"/>
          <p:cNvSpPr/>
          <p:nvPr/>
        </p:nvSpPr>
        <p:spPr>
          <a:xfrm>
            <a:off x="1818223" y="2682896"/>
            <a:ext cx="536357" cy="307777"/>
          </a:xfrm>
          <a:prstGeom prst="rect">
            <a:avLst/>
          </a:prstGeom>
        </p:spPr>
        <p:txBody>
          <a:bodyPr wrap="square">
            <a:spAutoFit/>
          </a:bodyPr>
          <a:lstStyle/>
          <a:p>
            <a:r>
              <a:rPr lang="en-US" sz="1400" dirty="0" smtClean="0">
                <a:latin typeface="Calibri"/>
                <a:cs typeface="Calibri"/>
              </a:rPr>
              <a:t>USA</a:t>
            </a:r>
            <a:endParaRPr lang="en-GB" sz="1400" dirty="0">
              <a:latin typeface="Calibri"/>
              <a:cs typeface="Calibri"/>
            </a:endParaRPr>
          </a:p>
        </p:txBody>
      </p:sp>
      <p:sp>
        <p:nvSpPr>
          <p:cNvPr id="21" name="Rectangle 20"/>
          <p:cNvSpPr/>
          <p:nvPr/>
        </p:nvSpPr>
        <p:spPr>
          <a:xfrm>
            <a:off x="1808063" y="2814976"/>
            <a:ext cx="770037" cy="584776"/>
          </a:xfrm>
          <a:prstGeom prst="rect">
            <a:avLst/>
          </a:prstGeom>
        </p:spPr>
        <p:txBody>
          <a:bodyPr wrap="square">
            <a:spAutoFit/>
          </a:bodyPr>
          <a:lstStyle/>
          <a:p>
            <a:r>
              <a:rPr lang="en-US" sz="3200" b="1" dirty="0" smtClean="0">
                <a:solidFill>
                  <a:schemeClr val="bg1">
                    <a:lumMod val="50000"/>
                    <a:lumOff val="50000"/>
                  </a:schemeClr>
                </a:solidFill>
                <a:latin typeface="Calibri"/>
                <a:cs typeface="Calibri"/>
              </a:rPr>
              <a:t>BN</a:t>
            </a:r>
            <a:endParaRPr lang="en-GB" sz="3200" b="1" dirty="0">
              <a:solidFill>
                <a:schemeClr val="bg1">
                  <a:lumMod val="50000"/>
                  <a:lumOff val="50000"/>
                </a:schemeClr>
              </a:solidFill>
              <a:latin typeface="Calibri"/>
              <a:cs typeface="Calibri"/>
            </a:endParaRPr>
          </a:p>
        </p:txBody>
      </p:sp>
      <p:sp>
        <p:nvSpPr>
          <p:cNvPr id="22" name="TextBox 21"/>
          <p:cNvSpPr txBox="1"/>
          <p:nvPr/>
        </p:nvSpPr>
        <p:spPr>
          <a:xfrm>
            <a:off x="1202499" y="3452551"/>
            <a:ext cx="701804" cy="923330"/>
          </a:xfrm>
          <a:prstGeom prst="rect">
            <a:avLst/>
          </a:prstGeom>
          <a:noFill/>
        </p:spPr>
        <p:txBody>
          <a:bodyPr wrap="square" rtlCol="0">
            <a:spAutoFit/>
          </a:bodyPr>
          <a:lstStyle/>
          <a:p>
            <a:r>
              <a:rPr lang="en-GB" sz="5400" b="1" dirty="0" smtClean="0">
                <a:latin typeface="Calibri"/>
                <a:cs typeface="Calibri"/>
              </a:rPr>
              <a:t>3</a:t>
            </a:r>
            <a:endParaRPr lang="en-GB" sz="5400" b="1" dirty="0">
              <a:latin typeface="Calibri"/>
              <a:cs typeface="Calibri"/>
            </a:endParaRPr>
          </a:p>
        </p:txBody>
      </p:sp>
      <p:sp>
        <p:nvSpPr>
          <p:cNvPr id="23" name="Rectangle 22"/>
          <p:cNvSpPr/>
          <p:nvPr/>
        </p:nvSpPr>
        <p:spPr>
          <a:xfrm>
            <a:off x="1709977" y="3597544"/>
            <a:ext cx="810677" cy="307777"/>
          </a:xfrm>
          <a:prstGeom prst="rect">
            <a:avLst/>
          </a:prstGeom>
        </p:spPr>
        <p:txBody>
          <a:bodyPr wrap="square">
            <a:spAutoFit/>
          </a:bodyPr>
          <a:lstStyle/>
          <a:p>
            <a:r>
              <a:rPr lang="en-US" sz="1400" dirty="0" smtClean="0">
                <a:latin typeface="Calibri"/>
                <a:cs typeface="Calibri"/>
              </a:rPr>
              <a:t>MEXICO</a:t>
            </a:r>
            <a:endParaRPr lang="en-GB" sz="1400" dirty="0">
              <a:latin typeface="Calibri"/>
              <a:cs typeface="Calibri"/>
            </a:endParaRPr>
          </a:p>
        </p:txBody>
      </p:sp>
      <p:sp>
        <p:nvSpPr>
          <p:cNvPr id="24" name="Rectangle 23"/>
          <p:cNvSpPr/>
          <p:nvPr/>
        </p:nvSpPr>
        <p:spPr>
          <a:xfrm>
            <a:off x="1699817" y="3729624"/>
            <a:ext cx="770037" cy="584777"/>
          </a:xfrm>
          <a:prstGeom prst="rect">
            <a:avLst/>
          </a:prstGeom>
        </p:spPr>
        <p:txBody>
          <a:bodyPr wrap="square">
            <a:spAutoFit/>
          </a:bodyPr>
          <a:lstStyle/>
          <a:p>
            <a:r>
              <a:rPr lang="en-US" sz="3200" b="1" dirty="0" smtClean="0">
                <a:solidFill>
                  <a:schemeClr val="bg1">
                    <a:lumMod val="50000"/>
                    <a:lumOff val="50000"/>
                  </a:schemeClr>
                </a:solidFill>
                <a:latin typeface="Calibri"/>
                <a:cs typeface="Calibri"/>
              </a:rPr>
              <a:t>BN</a:t>
            </a:r>
            <a:endParaRPr lang="en-GB" sz="3200" b="1" dirty="0">
              <a:solidFill>
                <a:schemeClr val="bg1">
                  <a:lumMod val="50000"/>
                  <a:lumOff val="50000"/>
                </a:schemeClr>
              </a:solidFill>
              <a:latin typeface="Calibri"/>
              <a:cs typeface="Calibri"/>
            </a:endParaRPr>
          </a:p>
        </p:txBody>
      </p:sp>
      <p:sp>
        <p:nvSpPr>
          <p:cNvPr id="25" name="TextBox 24"/>
          <p:cNvSpPr txBox="1"/>
          <p:nvPr/>
        </p:nvSpPr>
        <p:spPr>
          <a:xfrm>
            <a:off x="2354580" y="4343645"/>
            <a:ext cx="1150618" cy="923330"/>
          </a:xfrm>
          <a:prstGeom prst="rect">
            <a:avLst/>
          </a:prstGeom>
          <a:noFill/>
        </p:spPr>
        <p:txBody>
          <a:bodyPr wrap="square" rtlCol="0">
            <a:spAutoFit/>
          </a:bodyPr>
          <a:lstStyle/>
          <a:p>
            <a:r>
              <a:rPr lang="en-GB" sz="5400" b="1" dirty="0" smtClean="0">
                <a:latin typeface="Calibri"/>
                <a:cs typeface="Calibri"/>
              </a:rPr>
              <a:t>8</a:t>
            </a:r>
            <a:endParaRPr lang="en-GB" sz="5400" b="1" dirty="0">
              <a:latin typeface="Calibri"/>
              <a:cs typeface="Calibri"/>
            </a:endParaRPr>
          </a:p>
        </p:txBody>
      </p:sp>
      <p:sp>
        <p:nvSpPr>
          <p:cNvPr id="26" name="Rectangle 25"/>
          <p:cNvSpPr/>
          <p:nvPr/>
        </p:nvSpPr>
        <p:spPr>
          <a:xfrm>
            <a:off x="2867243" y="4506715"/>
            <a:ext cx="810677" cy="307777"/>
          </a:xfrm>
          <a:prstGeom prst="rect">
            <a:avLst/>
          </a:prstGeom>
        </p:spPr>
        <p:txBody>
          <a:bodyPr wrap="square">
            <a:spAutoFit/>
          </a:bodyPr>
          <a:lstStyle/>
          <a:p>
            <a:r>
              <a:rPr lang="en-US" sz="1400" dirty="0" smtClean="0">
                <a:latin typeface="Calibri"/>
                <a:cs typeface="Calibri"/>
              </a:rPr>
              <a:t>BRAZIL</a:t>
            </a:r>
            <a:endParaRPr lang="en-GB" sz="1400" dirty="0">
              <a:latin typeface="Calibri"/>
              <a:cs typeface="Calibri"/>
            </a:endParaRPr>
          </a:p>
        </p:txBody>
      </p:sp>
      <p:sp>
        <p:nvSpPr>
          <p:cNvPr id="27" name="Rectangle 26"/>
          <p:cNvSpPr/>
          <p:nvPr/>
        </p:nvSpPr>
        <p:spPr>
          <a:xfrm>
            <a:off x="2857083" y="4624945"/>
            <a:ext cx="770037" cy="584776"/>
          </a:xfrm>
          <a:prstGeom prst="rect">
            <a:avLst/>
          </a:prstGeom>
        </p:spPr>
        <p:txBody>
          <a:bodyPr wrap="square">
            <a:spAutoFit/>
          </a:bodyPr>
          <a:lstStyle/>
          <a:p>
            <a:r>
              <a:rPr lang="en-US" sz="3200" b="1" dirty="0" smtClean="0">
                <a:solidFill>
                  <a:schemeClr val="bg1">
                    <a:lumMod val="50000"/>
                    <a:lumOff val="50000"/>
                  </a:schemeClr>
                </a:solidFill>
                <a:latin typeface="Calibri"/>
                <a:cs typeface="Calibri"/>
              </a:rPr>
              <a:t>BN</a:t>
            </a:r>
            <a:endParaRPr lang="en-GB" sz="3200" b="1" dirty="0">
              <a:solidFill>
                <a:schemeClr val="bg1">
                  <a:lumMod val="50000"/>
                  <a:lumOff val="50000"/>
                </a:schemeClr>
              </a:solidFill>
              <a:latin typeface="Calibri"/>
              <a:cs typeface="Calibri"/>
            </a:endParaRPr>
          </a:p>
        </p:txBody>
      </p:sp>
      <p:sp>
        <p:nvSpPr>
          <p:cNvPr id="28" name="TextBox 27"/>
          <p:cNvSpPr txBox="1"/>
          <p:nvPr/>
        </p:nvSpPr>
        <p:spPr>
          <a:xfrm>
            <a:off x="3865880" y="2431025"/>
            <a:ext cx="1132143" cy="923330"/>
          </a:xfrm>
          <a:prstGeom prst="rect">
            <a:avLst/>
          </a:prstGeom>
          <a:noFill/>
        </p:spPr>
        <p:txBody>
          <a:bodyPr wrap="square" rtlCol="0">
            <a:spAutoFit/>
          </a:bodyPr>
          <a:lstStyle/>
          <a:p>
            <a:r>
              <a:rPr lang="en-GB" sz="5400" b="1" dirty="0" smtClean="0">
                <a:latin typeface="Calibri"/>
                <a:cs typeface="Calibri"/>
              </a:rPr>
              <a:t>13</a:t>
            </a:r>
            <a:endParaRPr lang="en-GB" sz="5400" b="1" dirty="0">
              <a:latin typeface="Calibri"/>
              <a:cs typeface="Calibri"/>
            </a:endParaRPr>
          </a:p>
        </p:txBody>
      </p:sp>
      <p:sp>
        <p:nvSpPr>
          <p:cNvPr id="29" name="Rectangle 28"/>
          <p:cNvSpPr/>
          <p:nvPr/>
        </p:nvSpPr>
        <p:spPr>
          <a:xfrm>
            <a:off x="4614763" y="2606795"/>
            <a:ext cx="902117" cy="307777"/>
          </a:xfrm>
          <a:prstGeom prst="rect">
            <a:avLst/>
          </a:prstGeom>
        </p:spPr>
        <p:txBody>
          <a:bodyPr wrap="square">
            <a:spAutoFit/>
          </a:bodyPr>
          <a:lstStyle/>
          <a:p>
            <a:r>
              <a:rPr lang="en-US" sz="1400" dirty="0" smtClean="0">
                <a:latin typeface="Calibri"/>
                <a:cs typeface="Calibri"/>
              </a:rPr>
              <a:t>EUROPE</a:t>
            </a:r>
            <a:endParaRPr lang="en-GB" sz="1400" dirty="0">
              <a:latin typeface="Calibri"/>
              <a:cs typeface="Calibri"/>
            </a:endParaRPr>
          </a:p>
        </p:txBody>
      </p:sp>
      <p:sp>
        <p:nvSpPr>
          <p:cNvPr id="30" name="Rectangle 29"/>
          <p:cNvSpPr/>
          <p:nvPr/>
        </p:nvSpPr>
        <p:spPr>
          <a:xfrm>
            <a:off x="4604603" y="2725025"/>
            <a:ext cx="770037" cy="584776"/>
          </a:xfrm>
          <a:prstGeom prst="rect">
            <a:avLst/>
          </a:prstGeom>
        </p:spPr>
        <p:txBody>
          <a:bodyPr wrap="square">
            <a:spAutoFit/>
          </a:bodyPr>
          <a:lstStyle/>
          <a:p>
            <a:r>
              <a:rPr lang="en-US" sz="3200" b="1" dirty="0" smtClean="0">
                <a:solidFill>
                  <a:schemeClr val="bg1">
                    <a:lumMod val="50000"/>
                    <a:lumOff val="50000"/>
                  </a:schemeClr>
                </a:solidFill>
                <a:latin typeface="Calibri"/>
                <a:cs typeface="Calibri"/>
              </a:rPr>
              <a:t>BN</a:t>
            </a:r>
            <a:endParaRPr lang="en-GB" sz="3200" b="1" dirty="0">
              <a:solidFill>
                <a:schemeClr val="bg1">
                  <a:lumMod val="50000"/>
                  <a:lumOff val="50000"/>
                </a:schemeClr>
              </a:solidFill>
              <a:latin typeface="Calibri"/>
              <a:cs typeface="Calibri"/>
            </a:endParaRPr>
          </a:p>
        </p:txBody>
      </p:sp>
      <p:sp>
        <p:nvSpPr>
          <p:cNvPr id="31" name="TextBox 30"/>
          <p:cNvSpPr txBox="1"/>
          <p:nvPr/>
        </p:nvSpPr>
        <p:spPr>
          <a:xfrm>
            <a:off x="5558498" y="1376925"/>
            <a:ext cx="1313169" cy="923330"/>
          </a:xfrm>
          <a:prstGeom prst="rect">
            <a:avLst/>
          </a:prstGeom>
          <a:noFill/>
        </p:spPr>
        <p:txBody>
          <a:bodyPr wrap="square" rtlCol="0">
            <a:spAutoFit/>
          </a:bodyPr>
          <a:lstStyle/>
          <a:p>
            <a:r>
              <a:rPr lang="en-GB" sz="5400" b="1" dirty="0" smtClean="0">
                <a:latin typeface="Calibri"/>
                <a:cs typeface="Calibri"/>
              </a:rPr>
              <a:t>1</a:t>
            </a:r>
            <a:endParaRPr lang="en-GB" sz="5400" b="1" dirty="0">
              <a:latin typeface="Calibri"/>
              <a:cs typeface="Calibri"/>
            </a:endParaRPr>
          </a:p>
        </p:txBody>
      </p:sp>
      <p:sp>
        <p:nvSpPr>
          <p:cNvPr id="32" name="Rectangle 31"/>
          <p:cNvSpPr/>
          <p:nvPr/>
        </p:nvSpPr>
        <p:spPr>
          <a:xfrm>
            <a:off x="6119801" y="1536701"/>
            <a:ext cx="902117" cy="307777"/>
          </a:xfrm>
          <a:prstGeom prst="rect">
            <a:avLst/>
          </a:prstGeom>
        </p:spPr>
        <p:txBody>
          <a:bodyPr wrap="square">
            <a:spAutoFit/>
          </a:bodyPr>
          <a:lstStyle/>
          <a:p>
            <a:r>
              <a:rPr lang="en-US" sz="1400" dirty="0" smtClean="0">
                <a:latin typeface="Calibri"/>
                <a:cs typeface="Calibri"/>
              </a:rPr>
              <a:t>RUSSIA</a:t>
            </a:r>
            <a:endParaRPr lang="en-GB" sz="1400" dirty="0">
              <a:latin typeface="Calibri"/>
              <a:cs typeface="Calibri"/>
            </a:endParaRPr>
          </a:p>
        </p:txBody>
      </p:sp>
      <p:sp>
        <p:nvSpPr>
          <p:cNvPr id="33" name="Rectangle 32"/>
          <p:cNvSpPr/>
          <p:nvPr/>
        </p:nvSpPr>
        <p:spPr>
          <a:xfrm>
            <a:off x="6101631" y="1674806"/>
            <a:ext cx="770037" cy="584776"/>
          </a:xfrm>
          <a:prstGeom prst="rect">
            <a:avLst/>
          </a:prstGeom>
        </p:spPr>
        <p:txBody>
          <a:bodyPr wrap="square">
            <a:spAutoFit/>
          </a:bodyPr>
          <a:lstStyle/>
          <a:p>
            <a:r>
              <a:rPr lang="en-US" sz="3200" b="1" dirty="0" smtClean="0">
                <a:solidFill>
                  <a:schemeClr val="bg1">
                    <a:lumMod val="50000"/>
                    <a:lumOff val="50000"/>
                  </a:schemeClr>
                </a:solidFill>
                <a:latin typeface="Calibri"/>
                <a:cs typeface="Calibri"/>
              </a:rPr>
              <a:t>BN</a:t>
            </a:r>
            <a:endParaRPr lang="en-GB" sz="3200" b="1" dirty="0">
              <a:solidFill>
                <a:schemeClr val="bg1">
                  <a:lumMod val="50000"/>
                  <a:lumOff val="50000"/>
                </a:schemeClr>
              </a:solidFill>
              <a:latin typeface="Calibri"/>
              <a:cs typeface="Calibri"/>
            </a:endParaRPr>
          </a:p>
        </p:txBody>
      </p:sp>
      <p:sp>
        <p:nvSpPr>
          <p:cNvPr id="34" name="TextBox 33"/>
          <p:cNvSpPr txBox="1"/>
          <p:nvPr/>
        </p:nvSpPr>
        <p:spPr>
          <a:xfrm>
            <a:off x="6247935" y="2542948"/>
            <a:ext cx="1154686" cy="923330"/>
          </a:xfrm>
          <a:prstGeom prst="rect">
            <a:avLst/>
          </a:prstGeom>
          <a:noFill/>
        </p:spPr>
        <p:txBody>
          <a:bodyPr wrap="square" rtlCol="0">
            <a:spAutoFit/>
          </a:bodyPr>
          <a:lstStyle/>
          <a:p>
            <a:r>
              <a:rPr lang="en-GB" sz="5400" b="1" dirty="0" smtClean="0">
                <a:latin typeface="Calibri"/>
                <a:cs typeface="Calibri"/>
              </a:rPr>
              <a:t>37</a:t>
            </a:r>
            <a:endParaRPr lang="en-GB" sz="5400" b="1" dirty="0">
              <a:latin typeface="Calibri"/>
              <a:cs typeface="Calibri"/>
            </a:endParaRPr>
          </a:p>
        </p:txBody>
      </p:sp>
      <p:sp>
        <p:nvSpPr>
          <p:cNvPr id="35" name="Rectangle 34"/>
          <p:cNvSpPr/>
          <p:nvPr/>
        </p:nvSpPr>
        <p:spPr>
          <a:xfrm>
            <a:off x="7051771" y="2718555"/>
            <a:ext cx="902117" cy="307777"/>
          </a:xfrm>
          <a:prstGeom prst="rect">
            <a:avLst/>
          </a:prstGeom>
        </p:spPr>
        <p:txBody>
          <a:bodyPr wrap="square">
            <a:spAutoFit/>
          </a:bodyPr>
          <a:lstStyle/>
          <a:p>
            <a:r>
              <a:rPr lang="en-US" sz="1400" dirty="0" smtClean="0">
                <a:latin typeface="Calibri"/>
                <a:cs typeface="Calibri"/>
              </a:rPr>
              <a:t>CHINA</a:t>
            </a:r>
            <a:endParaRPr lang="en-GB" sz="1400" dirty="0">
              <a:latin typeface="Calibri"/>
              <a:cs typeface="Calibri"/>
            </a:endParaRPr>
          </a:p>
        </p:txBody>
      </p:sp>
      <p:sp>
        <p:nvSpPr>
          <p:cNvPr id="36" name="Rectangle 35"/>
          <p:cNvSpPr/>
          <p:nvPr/>
        </p:nvSpPr>
        <p:spPr>
          <a:xfrm>
            <a:off x="7041611" y="2836785"/>
            <a:ext cx="770037" cy="584776"/>
          </a:xfrm>
          <a:prstGeom prst="rect">
            <a:avLst/>
          </a:prstGeom>
        </p:spPr>
        <p:txBody>
          <a:bodyPr wrap="square">
            <a:spAutoFit/>
          </a:bodyPr>
          <a:lstStyle/>
          <a:p>
            <a:r>
              <a:rPr lang="en-US" sz="3200" b="1" dirty="0" smtClean="0">
                <a:solidFill>
                  <a:schemeClr val="bg1">
                    <a:lumMod val="50000"/>
                    <a:lumOff val="50000"/>
                  </a:schemeClr>
                </a:solidFill>
                <a:latin typeface="Calibri"/>
                <a:cs typeface="Calibri"/>
              </a:rPr>
              <a:t>BN</a:t>
            </a:r>
            <a:endParaRPr lang="en-GB" sz="3200" b="1" dirty="0">
              <a:solidFill>
                <a:schemeClr val="bg1">
                  <a:lumMod val="50000"/>
                  <a:lumOff val="50000"/>
                </a:schemeClr>
              </a:solidFill>
              <a:latin typeface="Calibri"/>
              <a:cs typeface="Calibri"/>
            </a:endParaRPr>
          </a:p>
        </p:txBody>
      </p:sp>
      <p:sp>
        <p:nvSpPr>
          <p:cNvPr id="37" name="TextBox 36"/>
          <p:cNvSpPr txBox="1"/>
          <p:nvPr/>
        </p:nvSpPr>
        <p:spPr>
          <a:xfrm>
            <a:off x="5804978" y="3459725"/>
            <a:ext cx="1112903" cy="923330"/>
          </a:xfrm>
          <a:prstGeom prst="rect">
            <a:avLst/>
          </a:prstGeom>
          <a:noFill/>
        </p:spPr>
        <p:txBody>
          <a:bodyPr wrap="square" rtlCol="0">
            <a:spAutoFit/>
          </a:bodyPr>
          <a:lstStyle/>
          <a:p>
            <a:r>
              <a:rPr lang="en-GB" sz="5400" b="1" dirty="0" smtClean="0">
                <a:latin typeface="Calibri"/>
                <a:cs typeface="Calibri"/>
              </a:rPr>
              <a:t>4</a:t>
            </a:r>
            <a:endParaRPr lang="en-GB" sz="5400" b="1" dirty="0">
              <a:latin typeface="Calibri"/>
              <a:cs typeface="Calibri"/>
            </a:endParaRPr>
          </a:p>
        </p:txBody>
      </p:sp>
      <p:sp>
        <p:nvSpPr>
          <p:cNvPr id="38" name="Rectangle 37"/>
          <p:cNvSpPr/>
          <p:nvPr/>
        </p:nvSpPr>
        <p:spPr>
          <a:xfrm>
            <a:off x="6230203" y="3612635"/>
            <a:ext cx="902117" cy="307777"/>
          </a:xfrm>
          <a:prstGeom prst="rect">
            <a:avLst/>
          </a:prstGeom>
        </p:spPr>
        <p:txBody>
          <a:bodyPr wrap="square">
            <a:spAutoFit/>
          </a:bodyPr>
          <a:lstStyle/>
          <a:p>
            <a:r>
              <a:rPr lang="en-US" sz="1400" dirty="0" smtClean="0">
                <a:latin typeface="Calibri"/>
                <a:cs typeface="Calibri"/>
              </a:rPr>
              <a:t>INDIA</a:t>
            </a:r>
            <a:endParaRPr lang="en-GB" sz="1400" dirty="0">
              <a:latin typeface="Calibri"/>
              <a:cs typeface="Calibri"/>
            </a:endParaRPr>
          </a:p>
        </p:txBody>
      </p:sp>
      <p:sp>
        <p:nvSpPr>
          <p:cNvPr id="39" name="Rectangle 38"/>
          <p:cNvSpPr/>
          <p:nvPr/>
        </p:nvSpPr>
        <p:spPr>
          <a:xfrm>
            <a:off x="6220043" y="3730865"/>
            <a:ext cx="770037" cy="584776"/>
          </a:xfrm>
          <a:prstGeom prst="rect">
            <a:avLst/>
          </a:prstGeom>
        </p:spPr>
        <p:txBody>
          <a:bodyPr wrap="square">
            <a:spAutoFit/>
          </a:bodyPr>
          <a:lstStyle/>
          <a:p>
            <a:r>
              <a:rPr lang="en-US" sz="3200" b="1" dirty="0" smtClean="0">
                <a:solidFill>
                  <a:schemeClr val="bg1">
                    <a:lumMod val="50000"/>
                    <a:lumOff val="50000"/>
                  </a:schemeClr>
                </a:solidFill>
                <a:latin typeface="Calibri"/>
                <a:cs typeface="Calibri"/>
              </a:rPr>
              <a:t>BN</a:t>
            </a:r>
            <a:endParaRPr lang="en-GB" sz="3200" b="1" dirty="0">
              <a:solidFill>
                <a:schemeClr val="bg1">
                  <a:lumMod val="50000"/>
                  <a:lumOff val="50000"/>
                </a:schemeClr>
              </a:solidFill>
              <a:latin typeface="Calibri"/>
              <a:cs typeface="Calibri"/>
            </a:endParaRPr>
          </a:p>
        </p:txBody>
      </p:sp>
      <p:sp>
        <p:nvSpPr>
          <p:cNvPr id="40" name="TextBox 39"/>
          <p:cNvSpPr txBox="1"/>
          <p:nvPr/>
        </p:nvSpPr>
        <p:spPr>
          <a:xfrm>
            <a:off x="7671598" y="3548625"/>
            <a:ext cx="1385113" cy="923330"/>
          </a:xfrm>
          <a:prstGeom prst="rect">
            <a:avLst/>
          </a:prstGeom>
          <a:noFill/>
        </p:spPr>
        <p:txBody>
          <a:bodyPr wrap="square" rtlCol="0">
            <a:spAutoFit/>
          </a:bodyPr>
          <a:lstStyle/>
          <a:p>
            <a:r>
              <a:rPr lang="en-GB" sz="5400" b="1" dirty="0" smtClean="0">
                <a:latin typeface="Calibri"/>
                <a:cs typeface="Calibri"/>
              </a:rPr>
              <a:t>1</a:t>
            </a:r>
            <a:endParaRPr lang="en-GB" sz="5400" b="1" dirty="0">
              <a:latin typeface="Calibri"/>
              <a:cs typeface="Calibri"/>
            </a:endParaRPr>
          </a:p>
        </p:txBody>
      </p:sp>
      <p:sp>
        <p:nvSpPr>
          <p:cNvPr id="41" name="Rectangle 40"/>
          <p:cNvSpPr/>
          <p:nvPr/>
        </p:nvSpPr>
        <p:spPr>
          <a:xfrm>
            <a:off x="8196627" y="3704075"/>
            <a:ext cx="902117" cy="307777"/>
          </a:xfrm>
          <a:prstGeom prst="rect">
            <a:avLst/>
          </a:prstGeom>
        </p:spPr>
        <p:txBody>
          <a:bodyPr wrap="square">
            <a:spAutoFit/>
          </a:bodyPr>
          <a:lstStyle/>
          <a:p>
            <a:r>
              <a:rPr lang="en-US" sz="1400" dirty="0" smtClean="0">
                <a:latin typeface="Calibri"/>
                <a:cs typeface="Calibri"/>
              </a:rPr>
              <a:t>JAPAN</a:t>
            </a:r>
            <a:endParaRPr lang="en-GB" sz="1400" dirty="0">
              <a:latin typeface="Calibri"/>
              <a:cs typeface="Calibri"/>
            </a:endParaRPr>
          </a:p>
        </p:txBody>
      </p:sp>
      <p:sp>
        <p:nvSpPr>
          <p:cNvPr id="42" name="Rectangle 41"/>
          <p:cNvSpPr/>
          <p:nvPr/>
        </p:nvSpPr>
        <p:spPr>
          <a:xfrm>
            <a:off x="8186467" y="3822305"/>
            <a:ext cx="770037" cy="584776"/>
          </a:xfrm>
          <a:prstGeom prst="rect">
            <a:avLst/>
          </a:prstGeom>
        </p:spPr>
        <p:txBody>
          <a:bodyPr wrap="square">
            <a:spAutoFit/>
          </a:bodyPr>
          <a:lstStyle/>
          <a:p>
            <a:r>
              <a:rPr lang="en-US" sz="3200" b="1" dirty="0" smtClean="0">
                <a:solidFill>
                  <a:schemeClr val="bg1">
                    <a:lumMod val="50000"/>
                    <a:lumOff val="50000"/>
                  </a:schemeClr>
                </a:solidFill>
                <a:latin typeface="Calibri"/>
                <a:cs typeface="Calibri"/>
              </a:rPr>
              <a:t>BN</a:t>
            </a:r>
            <a:endParaRPr lang="en-GB" sz="3200" b="1" dirty="0">
              <a:solidFill>
                <a:schemeClr val="bg1">
                  <a:lumMod val="50000"/>
                  <a:lumOff val="50000"/>
                </a:schemeClr>
              </a:solidFill>
              <a:latin typeface="Calibri"/>
              <a:cs typeface="Calibri"/>
            </a:endParaRPr>
          </a:p>
        </p:txBody>
      </p:sp>
      <p:sp>
        <p:nvSpPr>
          <p:cNvPr id="44" name="Rectangle 43"/>
          <p:cNvSpPr/>
          <p:nvPr/>
        </p:nvSpPr>
        <p:spPr>
          <a:xfrm>
            <a:off x="7665757" y="4750555"/>
            <a:ext cx="1529043" cy="307777"/>
          </a:xfrm>
          <a:prstGeom prst="rect">
            <a:avLst/>
          </a:prstGeom>
        </p:spPr>
        <p:txBody>
          <a:bodyPr wrap="square">
            <a:spAutoFit/>
          </a:bodyPr>
          <a:lstStyle/>
          <a:p>
            <a:r>
              <a:rPr lang="en-US" sz="1400" dirty="0" smtClean="0">
                <a:latin typeface="Calibri"/>
                <a:cs typeface="Calibri"/>
              </a:rPr>
              <a:t>AUSTRALIA</a:t>
            </a:r>
            <a:endParaRPr lang="en-GB" sz="1400" dirty="0">
              <a:latin typeface="Calibri"/>
              <a:cs typeface="Calibri"/>
            </a:endParaRPr>
          </a:p>
        </p:txBody>
      </p:sp>
      <p:sp>
        <p:nvSpPr>
          <p:cNvPr id="45" name="Rectangle 44"/>
          <p:cNvSpPr/>
          <p:nvPr/>
        </p:nvSpPr>
        <p:spPr>
          <a:xfrm>
            <a:off x="7637972" y="4868785"/>
            <a:ext cx="1127412" cy="584776"/>
          </a:xfrm>
          <a:prstGeom prst="rect">
            <a:avLst/>
          </a:prstGeom>
        </p:spPr>
        <p:txBody>
          <a:bodyPr wrap="square">
            <a:spAutoFit/>
          </a:bodyPr>
          <a:lstStyle/>
          <a:p>
            <a:r>
              <a:rPr lang="en-US" sz="3200" b="1" dirty="0" smtClean="0">
                <a:solidFill>
                  <a:schemeClr val="bg1">
                    <a:lumMod val="50000"/>
                    <a:lumOff val="50000"/>
                  </a:schemeClr>
                </a:solidFill>
                <a:latin typeface="Calibri"/>
                <a:cs typeface="Calibri"/>
              </a:rPr>
              <a:t>BN</a:t>
            </a:r>
            <a:endParaRPr lang="en-GB" sz="3200" b="1" dirty="0">
              <a:solidFill>
                <a:schemeClr val="bg1">
                  <a:lumMod val="50000"/>
                  <a:lumOff val="50000"/>
                </a:schemeClr>
              </a:solidFill>
              <a:latin typeface="Calibri"/>
              <a:cs typeface="Calibri"/>
            </a:endParaRPr>
          </a:p>
        </p:txBody>
      </p:sp>
      <p:sp>
        <p:nvSpPr>
          <p:cNvPr id="57" name="TextBox 56"/>
          <p:cNvSpPr txBox="1"/>
          <p:nvPr/>
        </p:nvSpPr>
        <p:spPr>
          <a:xfrm>
            <a:off x="554037" y="660698"/>
            <a:ext cx="7132223" cy="461665"/>
          </a:xfrm>
          <a:prstGeom prst="rect">
            <a:avLst/>
          </a:prstGeom>
          <a:noFill/>
        </p:spPr>
        <p:txBody>
          <a:bodyPr wrap="square" rtlCol="0">
            <a:spAutoFit/>
          </a:bodyPr>
          <a:lstStyle/>
          <a:p>
            <a:r>
              <a:rPr lang="en-US" sz="2400" b="1" cap="small" dirty="0" smtClean="0">
                <a:solidFill>
                  <a:srgbClr val="F8AC1A"/>
                </a:solidFill>
                <a:latin typeface="Calibri"/>
                <a:cs typeface="Calibri"/>
              </a:rPr>
              <a:t>THE GLOBAL PRICE TAG OF CONSUMER CYBERCRIME</a:t>
            </a:r>
          </a:p>
        </p:txBody>
      </p:sp>
      <p:pic>
        <p:nvPicPr>
          <p:cNvPr id="4" name="Picture 3" descr="MoneyPil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598" y="1612407"/>
            <a:ext cx="787123" cy="961254"/>
          </a:xfrm>
          <a:prstGeom prst="rect">
            <a:avLst/>
          </a:prstGeom>
        </p:spPr>
      </p:pic>
      <p:pic>
        <p:nvPicPr>
          <p:cNvPr id="8" name="Picture 7" descr="MoneyPile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7391" y="1665367"/>
            <a:ext cx="508000" cy="936905"/>
          </a:xfrm>
          <a:prstGeom prst="rect">
            <a:avLst/>
          </a:prstGeom>
        </p:spPr>
      </p:pic>
      <p:pic>
        <p:nvPicPr>
          <p:cNvPr id="9" name="Picture 8" descr="MoneyPile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5600" y="3441700"/>
            <a:ext cx="245799" cy="738250"/>
          </a:xfrm>
          <a:prstGeom prst="rect">
            <a:avLst/>
          </a:prstGeom>
        </p:spPr>
      </p:pic>
      <p:pic>
        <p:nvPicPr>
          <p:cNvPr id="66" name="Picture 65" descr="MoneyPile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2415" y="4450080"/>
            <a:ext cx="245799" cy="738250"/>
          </a:xfrm>
          <a:prstGeom prst="rect">
            <a:avLst/>
          </a:prstGeom>
        </p:spPr>
      </p:pic>
      <p:pic>
        <p:nvPicPr>
          <p:cNvPr id="68" name="Picture 67" descr="MoneyPile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199" y="2413000"/>
            <a:ext cx="245799" cy="738250"/>
          </a:xfrm>
          <a:prstGeom prst="rect">
            <a:avLst/>
          </a:prstGeom>
        </p:spPr>
      </p:pic>
      <p:pic>
        <p:nvPicPr>
          <p:cNvPr id="69" name="Picture 68" descr="MoneyPile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599" y="2527300"/>
            <a:ext cx="245799" cy="738250"/>
          </a:xfrm>
          <a:prstGeom prst="rect">
            <a:avLst/>
          </a:prstGeom>
        </p:spPr>
      </p:pic>
      <p:pic>
        <p:nvPicPr>
          <p:cNvPr id="10" name="Picture 9" descr="MoneyPile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866" y="1806711"/>
            <a:ext cx="230436" cy="320965"/>
          </a:xfrm>
          <a:prstGeom prst="rect">
            <a:avLst/>
          </a:prstGeom>
        </p:spPr>
      </p:pic>
      <p:pic>
        <p:nvPicPr>
          <p:cNvPr id="70" name="Picture 69" descr="MoneyPile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5305" y="4974936"/>
            <a:ext cx="230436" cy="320965"/>
          </a:xfrm>
          <a:prstGeom prst="rect">
            <a:avLst/>
          </a:prstGeom>
        </p:spPr>
      </p:pic>
      <p:pic>
        <p:nvPicPr>
          <p:cNvPr id="71" name="Picture 70" descr="MoneyPile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308" y="3823571"/>
            <a:ext cx="230436" cy="320965"/>
          </a:xfrm>
          <a:prstGeom prst="rect">
            <a:avLst/>
          </a:prstGeom>
        </p:spPr>
      </p:pic>
      <p:sp>
        <p:nvSpPr>
          <p:cNvPr id="56" name="Rounded Rectangle 55"/>
          <p:cNvSpPr/>
          <p:nvPr/>
        </p:nvSpPr>
        <p:spPr>
          <a:xfrm>
            <a:off x="4788779" y="5161173"/>
            <a:ext cx="1397000" cy="798838"/>
          </a:xfrm>
          <a:prstGeom prst="roundRect">
            <a:avLst/>
          </a:prstGeom>
          <a:solidFill>
            <a:schemeClr val="bg1">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cs typeface="Calibri"/>
            </a:endParaRPr>
          </a:p>
        </p:txBody>
      </p:sp>
      <p:sp>
        <p:nvSpPr>
          <p:cNvPr id="58" name="TextBox 57"/>
          <p:cNvSpPr txBox="1"/>
          <p:nvPr/>
        </p:nvSpPr>
        <p:spPr>
          <a:xfrm>
            <a:off x="4600437" y="5101736"/>
            <a:ext cx="1188838" cy="923330"/>
          </a:xfrm>
          <a:prstGeom prst="rect">
            <a:avLst/>
          </a:prstGeom>
          <a:noFill/>
        </p:spPr>
        <p:txBody>
          <a:bodyPr wrap="square" rtlCol="0">
            <a:spAutoFit/>
          </a:bodyPr>
          <a:lstStyle/>
          <a:p>
            <a:r>
              <a:rPr lang="en-GB" sz="5400" b="1" dirty="0" smtClean="0">
                <a:latin typeface="Calibri"/>
                <a:cs typeface="Calibri"/>
              </a:rPr>
              <a:t>0.3</a:t>
            </a:r>
            <a:endParaRPr lang="en-GB" sz="5400" b="1" dirty="0">
              <a:latin typeface="Calibri"/>
              <a:cs typeface="Calibri"/>
            </a:endParaRPr>
          </a:p>
        </p:txBody>
      </p:sp>
      <p:sp>
        <p:nvSpPr>
          <p:cNvPr id="60" name="Rectangle 59"/>
          <p:cNvSpPr/>
          <p:nvPr/>
        </p:nvSpPr>
        <p:spPr>
          <a:xfrm>
            <a:off x="4970098" y="5041744"/>
            <a:ext cx="1277837" cy="307777"/>
          </a:xfrm>
          <a:prstGeom prst="rect">
            <a:avLst/>
          </a:prstGeom>
        </p:spPr>
        <p:txBody>
          <a:bodyPr wrap="square">
            <a:spAutoFit/>
          </a:bodyPr>
          <a:lstStyle/>
          <a:p>
            <a:r>
              <a:rPr lang="en-US" sz="1400" dirty="0" smtClean="0">
                <a:latin typeface="Calibri"/>
                <a:cs typeface="Calibri"/>
              </a:rPr>
              <a:t>SOUTH AFRICA</a:t>
            </a:r>
            <a:endParaRPr lang="en-GB" sz="1400" dirty="0">
              <a:latin typeface="Calibri"/>
              <a:cs typeface="Calibri"/>
            </a:endParaRPr>
          </a:p>
        </p:txBody>
      </p:sp>
      <p:sp>
        <p:nvSpPr>
          <p:cNvPr id="61" name="Rectangle 60"/>
          <p:cNvSpPr/>
          <p:nvPr/>
        </p:nvSpPr>
        <p:spPr>
          <a:xfrm>
            <a:off x="5532945" y="5349977"/>
            <a:ext cx="770037" cy="584776"/>
          </a:xfrm>
          <a:prstGeom prst="rect">
            <a:avLst/>
          </a:prstGeom>
        </p:spPr>
        <p:txBody>
          <a:bodyPr wrap="square">
            <a:spAutoFit/>
          </a:bodyPr>
          <a:lstStyle/>
          <a:p>
            <a:r>
              <a:rPr lang="en-US" sz="3200" b="1" dirty="0" smtClean="0">
                <a:solidFill>
                  <a:schemeClr val="bg1">
                    <a:lumMod val="50000"/>
                    <a:lumOff val="50000"/>
                  </a:schemeClr>
                </a:solidFill>
                <a:latin typeface="Calibri"/>
                <a:cs typeface="Calibri"/>
              </a:rPr>
              <a:t>BN</a:t>
            </a:r>
            <a:endParaRPr lang="en-GB" sz="3200" b="1" dirty="0">
              <a:solidFill>
                <a:schemeClr val="bg1">
                  <a:lumMod val="50000"/>
                  <a:lumOff val="50000"/>
                </a:schemeClr>
              </a:solidFill>
              <a:latin typeface="Calibri"/>
              <a:cs typeface="Calibri"/>
            </a:endParaRPr>
          </a:p>
        </p:txBody>
      </p:sp>
      <p:sp>
        <p:nvSpPr>
          <p:cNvPr id="63" name="Rectangle 62"/>
          <p:cNvSpPr/>
          <p:nvPr/>
        </p:nvSpPr>
        <p:spPr>
          <a:xfrm>
            <a:off x="1597750" y="6571212"/>
            <a:ext cx="7517582" cy="230832"/>
          </a:xfrm>
          <a:prstGeom prst="rect">
            <a:avLst/>
          </a:prstGeom>
        </p:spPr>
        <p:txBody>
          <a:bodyPr wrap="square">
            <a:spAutoFit/>
          </a:bodyPr>
          <a:lstStyle/>
          <a:p>
            <a:pPr algn="r"/>
            <a:r>
              <a:rPr lang="en-GB" sz="900" b="1" dirty="0" smtClean="0"/>
              <a:t>CANADA 3 BN; SINGAPORE 1 BN; NEW ZEALAND  0.1 BN; TURKEY 2 BN; SAUDI ARABIA 0.5 BN; UAE 0.3 </a:t>
            </a:r>
            <a:r>
              <a:rPr lang="en-GB" sz="900" b="1" dirty="0"/>
              <a:t>B</a:t>
            </a:r>
            <a:r>
              <a:rPr lang="en-GB" sz="900" b="1" dirty="0" smtClean="0"/>
              <a:t>N; COLOMBIA 0.5 BN </a:t>
            </a:r>
            <a:endParaRPr lang="en-GB" sz="900" dirty="0"/>
          </a:p>
        </p:txBody>
      </p:sp>
      <p:pic>
        <p:nvPicPr>
          <p:cNvPr id="62" name="Picture 61"/>
          <p:cNvPicPr>
            <a:picLocks noChangeAspect="1"/>
          </p:cNvPicPr>
          <p:nvPr/>
        </p:nvPicPr>
        <p:blipFill>
          <a:blip r:embed="rId8"/>
          <a:stretch>
            <a:fillRect/>
          </a:stretch>
        </p:blipFill>
        <p:spPr>
          <a:xfrm>
            <a:off x="4414445" y="5642365"/>
            <a:ext cx="241300" cy="163739"/>
          </a:xfrm>
          <a:prstGeom prst="rect">
            <a:avLst/>
          </a:prstGeom>
        </p:spPr>
      </p:pic>
      <p:pic>
        <p:nvPicPr>
          <p:cNvPr id="64" name="Picture 63" descr="MoneyPile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8494" y="3862770"/>
            <a:ext cx="230436" cy="320965"/>
          </a:xfrm>
          <a:prstGeom prst="rect">
            <a:avLst/>
          </a:prstGeom>
        </p:spPr>
      </p:pic>
      <p:pic>
        <p:nvPicPr>
          <p:cNvPr id="67" name="Picture 66" descr="MoneyPile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308" y="3642582"/>
            <a:ext cx="230436" cy="320965"/>
          </a:xfrm>
          <a:prstGeom prst="rect">
            <a:avLst/>
          </a:prstGeom>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F1A718EB196F4CAFA10E38F4E1DCE4" ma:contentTypeVersion="0" ma:contentTypeDescription="Create a new document." ma:contentTypeScope="" ma:versionID="c275db083e6d0104066df9ebe05ff1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FE1D722-3396-4BBE-B2B4-7D44DB25D066}">
  <ds:schemaRefs>
    <ds:schemaRef ds:uri="http://schemas.microsoft.com/sharepoint/v3/contenttype/forms"/>
  </ds:schemaRefs>
</ds:datastoreItem>
</file>

<file path=customXml/itemProps2.xml><?xml version="1.0" encoding="utf-8"?>
<ds:datastoreItem xmlns:ds="http://schemas.openxmlformats.org/officeDocument/2006/customXml" ds:itemID="{F70A75C8-B740-42B6-AA32-87870EAF4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9728E67-8478-43ED-8E55-C66F5EAB36DC}">
  <ds:schemaRefs>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3394</TotalTime>
  <Words>2127</Words>
  <Application>Microsoft Office PowerPoint</Application>
  <PresentationFormat>On-screen Show (4:3)</PresentationFormat>
  <Paragraphs>343</Paragraphs>
  <Slides>28</Slides>
  <Notes>25</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Spook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Aston</dc:creator>
  <cp:lastModifiedBy>Windows User</cp:lastModifiedBy>
  <cp:revision>1368</cp:revision>
  <cp:lastPrinted>2013-08-26T22:38:55Z</cp:lastPrinted>
  <dcterms:created xsi:type="dcterms:W3CDTF">2012-08-31T13:12:14Z</dcterms:created>
  <dcterms:modified xsi:type="dcterms:W3CDTF">2013-10-04T00:38:43Z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0x0101002BF1A718EB196F4CAFA10E38F4E1DCE4</vt:lpwstr>
  </property>
</Properties>
</file>